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Lato Bold" panose="020B0604020202020204" charset="0"/>
      <p:regular r:id="rId31"/>
    </p:embeddedFont>
    <p:embeddedFont>
      <p:font typeface="Lato Bold Bold" panose="020B0604020202020204" charset="0"/>
      <p:regular r:id="rId32"/>
    </p:embeddedFont>
    <p:embeddedFont>
      <p:font typeface="Marcellus" panose="020B0604020202020204" charset="0"/>
      <p:regular r:id="rId33"/>
    </p:embeddedFont>
    <p:embeddedFont>
      <p:font typeface="Open Sans" panose="020B0606030504020204" pitchFamily="34" charset="0"/>
      <p:regular r:id="rId34"/>
      <p:bold r:id="rId35"/>
      <p:italic r:id="rId36"/>
      <p:boldItalic r:id="rId37"/>
    </p:embeddedFont>
    <p:embeddedFont>
      <p:font typeface="Open Sans Bold" panose="020B0604020202020204" charset="0"/>
      <p:regular r:id="rId38"/>
    </p:embeddedFont>
    <p:embeddedFont>
      <p:font typeface="Open Sans Italics" panose="020B0604020202020204" charset="0"/>
      <p:regular r:id="rId39"/>
    </p:embeddedFont>
    <p:embeddedFont>
      <p:font typeface="Poppins" panose="00000500000000000000" pitchFamily="2"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0" y="9059915"/>
            <a:ext cx="6343650" cy="1653313"/>
            <a:chOff x="0" y="0"/>
            <a:chExt cx="2314181" cy="603133"/>
          </a:xfrm>
        </p:grpSpPr>
        <p:sp>
          <p:nvSpPr>
            <p:cNvPr id="3" name="Freeform 3"/>
            <p:cNvSpPr/>
            <p:nvPr/>
          </p:nvSpPr>
          <p:spPr>
            <a:xfrm>
              <a:off x="0" y="0"/>
              <a:ext cx="2314181" cy="603133"/>
            </a:xfrm>
            <a:custGeom>
              <a:avLst/>
              <a:gdLst/>
              <a:ahLst/>
              <a:cxnLst/>
              <a:rect l="l" t="t" r="r" b="b"/>
              <a:pathLst>
                <a:path w="2314181" h="603133">
                  <a:moveTo>
                    <a:pt x="0" y="0"/>
                  </a:moveTo>
                  <a:lnTo>
                    <a:pt x="2314181" y="0"/>
                  </a:lnTo>
                  <a:lnTo>
                    <a:pt x="2314181" y="603133"/>
                  </a:lnTo>
                  <a:lnTo>
                    <a:pt x="0" y="603133"/>
                  </a:lnTo>
                  <a:close/>
                </a:path>
              </a:pathLst>
            </a:custGeom>
            <a:solidFill>
              <a:srgbClr val="D7414F"/>
            </a:solidFill>
          </p:spPr>
        </p:sp>
      </p:grpSp>
      <p:grpSp>
        <p:nvGrpSpPr>
          <p:cNvPr id="4" name="Group 4"/>
          <p:cNvGrpSpPr/>
          <p:nvPr/>
        </p:nvGrpSpPr>
        <p:grpSpPr>
          <a:xfrm>
            <a:off x="6343650" y="296372"/>
            <a:ext cx="11944350" cy="1101913"/>
            <a:chOff x="0" y="0"/>
            <a:chExt cx="4357331" cy="401981"/>
          </a:xfrm>
        </p:grpSpPr>
        <p:sp>
          <p:nvSpPr>
            <p:cNvPr id="5" name="Freeform 5"/>
            <p:cNvSpPr/>
            <p:nvPr/>
          </p:nvSpPr>
          <p:spPr>
            <a:xfrm>
              <a:off x="0" y="0"/>
              <a:ext cx="4357331" cy="401981"/>
            </a:xfrm>
            <a:custGeom>
              <a:avLst/>
              <a:gdLst/>
              <a:ahLst/>
              <a:cxnLst/>
              <a:rect l="l" t="t" r="r" b="b"/>
              <a:pathLst>
                <a:path w="4357331" h="401981">
                  <a:moveTo>
                    <a:pt x="0" y="0"/>
                  </a:moveTo>
                  <a:lnTo>
                    <a:pt x="4357331" y="0"/>
                  </a:lnTo>
                  <a:lnTo>
                    <a:pt x="4357331" y="401981"/>
                  </a:lnTo>
                  <a:lnTo>
                    <a:pt x="0" y="401981"/>
                  </a:lnTo>
                  <a:close/>
                </a:path>
              </a:pathLst>
            </a:custGeom>
            <a:solidFill>
              <a:srgbClr val="D7414F"/>
            </a:solidFill>
          </p:spPr>
        </p:sp>
      </p:grpSp>
      <p:grpSp>
        <p:nvGrpSpPr>
          <p:cNvPr id="6" name="Group 6"/>
          <p:cNvGrpSpPr/>
          <p:nvPr/>
        </p:nvGrpSpPr>
        <p:grpSpPr>
          <a:xfrm>
            <a:off x="11944350" y="287009"/>
            <a:ext cx="6343650" cy="2222553"/>
            <a:chOff x="0" y="0"/>
            <a:chExt cx="8458200" cy="2963404"/>
          </a:xfrm>
        </p:grpSpPr>
        <p:pic>
          <p:nvPicPr>
            <p:cNvPr id="7" name="Picture 7"/>
            <p:cNvPicPr>
              <a:picLocks noChangeAspect="1"/>
            </p:cNvPicPr>
            <p:nvPr/>
          </p:nvPicPr>
          <p:blipFill>
            <a:blip r:embed="rId2"/>
            <a:srcRect t="23706" b="23706"/>
            <a:stretch>
              <a:fillRect/>
            </a:stretch>
          </p:blipFill>
          <p:spPr>
            <a:xfrm>
              <a:off x="0" y="0"/>
              <a:ext cx="8458200" cy="2963404"/>
            </a:xfrm>
            <a:prstGeom prst="rect">
              <a:avLst/>
            </a:prstGeom>
          </p:spPr>
        </p:pic>
      </p:grpSp>
      <p:grpSp>
        <p:nvGrpSpPr>
          <p:cNvPr id="8" name="Group 8"/>
          <p:cNvGrpSpPr/>
          <p:nvPr/>
        </p:nvGrpSpPr>
        <p:grpSpPr>
          <a:xfrm>
            <a:off x="17259300" y="1437437"/>
            <a:ext cx="1684007" cy="168400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grpSp>
        <p:nvGrpSpPr>
          <p:cNvPr id="10" name="Group 10"/>
          <p:cNvGrpSpPr/>
          <p:nvPr/>
        </p:nvGrpSpPr>
        <p:grpSpPr>
          <a:xfrm>
            <a:off x="65825" y="368213"/>
            <a:ext cx="6277825" cy="8443257"/>
            <a:chOff x="0" y="0"/>
            <a:chExt cx="8370434" cy="11257676"/>
          </a:xfrm>
        </p:grpSpPr>
        <p:pic>
          <p:nvPicPr>
            <p:cNvPr id="11" name="Picture 11"/>
            <p:cNvPicPr>
              <a:picLocks noChangeAspect="1"/>
            </p:cNvPicPr>
            <p:nvPr/>
          </p:nvPicPr>
          <p:blipFill>
            <a:blip r:embed="rId3"/>
            <a:srcRect l="25231" r="25231"/>
            <a:stretch>
              <a:fillRect/>
            </a:stretch>
          </p:blipFill>
          <p:spPr>
            <a:xfrm>
              <a:off x="0" y="0"/>
              <a:ext cx="8370434" cy="11257676"/>
            </a:xfrm>
            <a:prstGeom prst="rect">
              <a:avLst/>
            </a:prstGeom>
          </p:spPr>
        </p:pic>
      </p:grpSp>
      <p:sp>
        <p:nvSpPr>
          <p:cNvPr id="12" name="TextBox 12"/>
          <p:cNvSpPr txBox="1"/>
          <p:nvPr/>
        </p:nvSpPr>
        <p:spPr>
          <a:xfrm>
            <a:off x="6887596" y="3121444"/>
            <a:ext cx="8228579" cy="1913027"/>
          </a:xfrm>
          <a:prstGeom prst="rect">
            <a:avLst/>
          </a:prstGeom>
        </p:spPr>
        <p:txBody>
          <a:bodyPr lIns="0" tIns="0" rIns="0" bIns="0" rtlCol="0" anchor="t">
            <a:spAutoFit/>
          </a:bodyPr>
          <a:lstStyle/>
          <a:p>
            <a:pPr algn="ctr">
              <a:lnSpc>
                <a:spcPts val="7521"/>
              </a:lnSpc>
            </a:pPr>
            <a:r>
              <a:rPr lang="en-US" sz="6320">
                <a:solidFill>
                  <a:srgbClr val="333333"/>
                </a:solidFill>
                <a:latin typeface="Lato Bold"/>
              </a:rPr>
              <a:t>INJURY PREDICTION FOR ATHLETES</a:t>
            </a:r>
          </a:p>
        </p:txBody>
      </p:sp>
      <p:sp>
        <p:nvSpPr>
          <p:cNvPr id="13" name="TextBox 13"/>
          <p:cNvSpPr txBox="1"/>
          <p:nvPr/>
        </p:nvSpPr>
        <p:spPr>
          <a:xfrm>
            <a:off x="6887596" y="5962063"/>
            <a:ext cx="8228579" cy="1128620"/>
          </a:xfrm>
          <a:prstGeom prst="rect">
            <a:avLst/>
          </a:prstGeom>
        </p:spPr>
        <p:txBody>
          <a:bodyPr lIns="0" tIns="0" rIns="0" bIns="0" rtlCol="0" anchor="t">
            <a:spAutoFit/>
          </a:bodyPr>
          <a:lstStyle/>
          <a:p>
            <a:pPr>
              <a:lnSpc>
                <a:spcPts val="5830"/>
              </a:lnSpc>
              <a:spcBef>
                <a:spcPct val="0"/>
              </a:spcBef>
            </a:pPr>
            <a:r>
              <a:rPr lang="en-US" sz="4899">
                <a:solidFill>
                  <a:srgbClr val="333333"/>
                </a:solidFill>
                <a:latin typeface="Lato Bold Bold"/>
              </a:rPr>
              <a:t>HDSC PREMIERE PROJECT</a:t>
            </a:r>
          </a:p>
          <a:p>
            <a:pPr>
              <a:lnSpc>
                <a:spcPts val="3094"/>
              </a:lnSpc>
              <a:spcBef>
                <a:spcPct val="0"/>
              </a:spcBef>
            </a:pPr>
            <a:endParaRPr lang="en-US" sz="4899">
              <a:solidFill>
                <a:srgbClr val="333333"/>
              </a:solidFill>
              <a:latin typeface="Lato Bold Bold"/>
            </a:endParaRPr>
          </a:p>
        </p:txBody>
      </p:sp>
      <p:sp>
        <p:nvSpPr>
          <p:cNvPr id="14" name="TextBox 14"/>
          <p:cNvSpPr txBox="1"/>
          <p:nvPr/>
        </p:nvSpPr>
        <p:spPr>
          <a:xfrm>
            <a:off x="6804351" y="7408432"/>
            <a:ext cx="9636819" cy="681859"/>
          </a:xfrm>
          <a:prstGeom prst="rect">
            <a:avLst/>
          </a:prstGeom>
        </p:spPr>
        <p:txBody>
          <a:bodyPr lIns="0" tIns="0" rIns="0" bIns="0" rtlCol="0" anchor="t">
            <a:spAutoFit/>
          </a:bodyPr>
          <a:lstStyle/>
          <a:p>
            <a:pPr>
              <a:lnSpc>
                <a:spcPts val="5355"/>
              </a:lnSpc>
              <a:spcBef>
                <a:spcPct val="0"/>
              </a:spcBef>
            </a:pPr>
            <a:r>
              <a:rPr lang="en-US" sz="4500">
                <a:solidFill>
                  <a:srgbClr val="333333"/>
                </a:solidFill>
                <a:latin typeface="Lato Bold"/>
              </a:rPr>
              <a:t>TEAM NEURAL NETWORK</a:t>
            </a:r>
          </a:p>
        </p:txBody>
      </p:sp>
      <p:sp>
        <p:nvSpPr>
          <p:cNvPr id="15" name="TextBox 15"/>
          <p:cNvSpPr txBox="1"/>
          <p:nvPr/>
        </p:nvSpPr>
        <p:spPr>
          <a:xfrm>
            <a:off x="13692225" y="9350988"/>
            <a:ext cx="4409079" cy="1071166"/>
          </a:xfrm>
          <a:prstGeom prst="rect">
            <a:avLst/>
          </a:prstGeom>
        </p:spPr>
        <p:txBody>
          <a:bodyPr lIns="0" tIns="0" rIns="0" bIns="0" rtlCol="0" anchor="t">
            <a:spAutoFit/>
          </a:bodyPr>
          <a:lstStyle/>
          <a:p>
            <a:pPr>
              <a:lnSpc>
                <a:spcPts val="3401"/>
              </a:lnSpc>
            </a:pPr>
            <a:r>
              <a:rPr lang="en-US" sz="2858">
                <a:solidFill>
                  <a:srgbClr val="333333"/>
                </a:solidFill>
                <a:latin typeface="Lato"/>
              </a:rPr>
              <a:t>29TH OCTOBER 2022</a:t>
            </a:r>
          </a:p>
          <a:p>
            <a:pPr>
              <a:lnSpc>
                <a:spcPts val="5067"/>
              </a:lnSpc>
              <a:spcBef>
                <a:spcPct val="0"/>
              </a:spcBef>
            </a:pPr>
            <a:endParaRPr lang="en-US" sz="2858">
              <a:solidFill>
                <a:srgbClr val="333333"/>
              </a:solidFill>
              <a:latin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407769" y="1588852"/>
            <a:ext cx="8736231" cy="852283"/>
          </a:xfrm>
          <a:prstGeom prst="rect">
            <a:avLst/>
          </a:prstGeom>
        </p:spPr>
        <p:txBody>
          <a:bodyPr lIns="0" tIns="0" rIns="0" bIns="0" rtlCol="0" anchor="t">
            <a:spAutoFit/>
          </a:bodyPr>
          <a:lstStyle/>
          <a:p>
            <a:pPr>
              <a:lnSpc>
                <a:spcPts val="6659"/>
              </a:lnSpc>
            </a:pPr>
            <a:r>
              <a:rPr lang="en-US" sz="5595">
                <a:solidFill>
                  <a:srgbClr val="333333"/>
                </a:solidFill>
                <a:latin typeface="Marcellus"/>
              </a:rPr>
              <a:t>DATA DESCRIPTION</a:t>
            </a:r>
          </a:p>
        </p:txBody>
      </p:sp>
      <p:grpSp>
        <p:nvGrpSpPr>
          <p:cNvPr id="3" name="Group 3"/>
          <p:cNvGrpSpPr/>
          <p:nvPr/>
        </p:nvGrpSpPr>
        <p:grpSpPr>
          <a:xfrm>
            <a:off x="0" y="2774000"/>
            <a:ext cx="7553553" cy="938291"/>
            <a:chOff x="0" y="0"/>
            <a:chExt cx="2755557" cy="342291"/>
          </a:xfrm>
        </p:grpSpPr>
        <p:sp>
          <p:nvSpPr>
            <p:cNvPr id="4" name="Freeform 4"/>
            <p:cNvSpPr/>
            <p:nvPr/>
          </p:nvSpPr>
          <p:spPr>
            <a:xfrm>
              <a:off x="0" y="0"/>
              <a:ext cx="2755557" cy="342291"/>
            </a:xfrm>
            <a:custGeom>
              <a:avLst/>
              <a:gdLst/>
              <a:ahLst/>
              <a:cxnLst/>
              <a:rect l="l" t="t" r="r" b="b"/>
              <a:pathLst>
                <a:path w="2755557" h="342291">
                  <a:moveTo>
                    <a:pt x="0" y="0"/>
                  </a:moveTo>
                  <a:lnTo>
                    <a:pt x="2755557" y="0"/>
                  </a:lnTo>
                  <a:lnTo>
                    <a:pt x="2755557" y="342291"/>
                  </a:lnTo>
                  <a:lnTo>
                    <a:pt x="0" y="342291"/>
                  </a:lnTo>
                  <a:close/>
                </a:path>
              </a:pathLst>
            </a:custGeom>
            <a:solidFill>
              <a:srgbClr val="D7414F"/>
            </a:solidFill>
          </p:spPr>
        </p:sp>
      </p:grpSp>
      <p:grpSp>
        <p:nvGrpSpPr>
          <p:cNvPr id="5" name="Group 5"/>
          <p:cNvGrpSpPr/>
          <p:nvPr/>
        </p:nvGrpSpPr>
        <p:grpSpPr>
          <a:xfrm>
            <a:off x="10850507" y="367884"/>
            <a:ext cx="7555558" cy="1011469"/>
            <a:chOff x="0" y="0"/>
            <a:chExt cx="2756288" cy="368987"/>
          </a:xfrm>
        </p:grpSpPr>
        <p:sp>
          <p:nvSpPr>
            <p:cNvPr id="6" name="Freeform 6"/>
            <p:cNvSpPr/>
            <p:nvPr/>
          </p:nvSpPr>
          <p:spPr>
            <a:xfrm>
              <a:off x="0" y="0"/>
              <a:ext cx="2756288" cy="368987"/>
            </a:xfrm>
            <a:custGeom>
              <a:avLst/>
              <a:gdLst/>
              <a:ahLst/>
              <a:cxnLst/>
              <a:rect l="l" t="t" r="r" b="b"/>
              <a:pathLst>
                <a:path w="2756288" h="368987">
                  <a:moveTo>
                    <a:pt x="0" y="0"/>
                  </a:moveTo>
                  <a:lnTo>
                    <a:pt x="2756288" y="0"/>
                  </a:lnTo>
                  <a:lnTo>
                    <a:pt x="2756288" y="368987"/>
                  </a:lnTo>
                  <a:lnTo>
                    <a:pt x="0" y="368987"/>
                  </a:lnTo>
                  <a:close/>
                </a:path>
              </a:pathLst>
            </a:custGeom>
            <a:solidFill>
              <a:srgbClr val="D7414F"/>
            </a:solidFill>
          </p:spPr>
        </p:sp>
      </p:grpSp>
      <p:sp>
        <p:nvSpPr>
          <p:cNvPr id="7" name="TextBox 7"/>
          <p:cNvSpPr txBox="1"/>
          <p:nvPr/>
        </p:nvSpPr>
        <p:spPr>
          <a:xfrm>
            <a:off x="2735208" y="3988517"/>
            <a:ext cx="14640151" cy="448245"/>
          </a:xfrm>
          <a:prstGeom prst="rect">
            <a:avLst/>
          </a:prstGeom>
        </p:spPr>
        <p:txBody>
          <a:bodyPr lIns="0" tIns="0" rIns="0" bIns="0" rtlCol="0" anchor="t">
            <a:spAutoFit/>
          </a:bodyPr>
          <a:lstStyle/>
          <a:p>
            <a:pPr>
              <a:lnSpc>
                <a:spcPts val="3639"/>
              </a:lnSpc>
            </a:pPr>
            <a:r>
              <a:rPr lang="en-US" sz="2599">
                <a:solidFill>
                  <a:srgbClr val="333333"/>
                </a:solidFill>
                <a:latin typeface="Lato"/>
              </a:rPr>
              <a:t>THE  TWO DATASETS CONTAIN A TOTAL OF 42766 OBSERVATIONS IN 73 COLUMNS EACH. </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6263461" y="8065063"/>
            <a:ext cx="1508938" cy="714860"/>
          </a:xfrm>
          <a:prstGeom prst="rect">
            <a:avLst/>
          </a:prstGeom>
        </p:spPr>
      </p:pic>
      <p:sp>
        <p:nvSpPr>
          <p:cNvPr id="9" name="AutoShape 9"/>
          <p:cNvSpPr/>
          <p:nvPr/>
        </p:nvSpPr>
        <p:spPr>
          <a:xfrm>
            <a:off x="7050051" y="3243146"/>
            <a:ext cx="12784176" cy="0"/>
          </a:xfrm>
          <a:prstGeom prst="line">
            <a:avLst/>
          </a:prstGeom>
          <a:ln w="9525" cap="flat">
            <a:solidFill>
              <a:srgbClr val="D7414F"/>
            </a:solidFill>
            <a:prstDash val="solid"/>
            <a:headEnd type="none" w="sm" len="sm"/>
            <a:tailEnd type="none" w="sm" len="sm"/>
          </a:ln>
        </p:spPr>
      </p:sp>
      <p:sp>
        <p:nvSpPr>
          <p:cNvPr id="10" name="AutoShape 10"/>
          <p:cNvSpPr/>
          <p:nvPr/>
        </p:nvSpPr>
        <p:spPr>
          <a:xfrm>
            <a:off x="-1933669" y="864094"/>
            <a:ext cx="12784176" cy="0"/>
          </a:xfrm>
          <a:prstGeom prst="line">
            <a:avLst/>
          </a:prstGeom>
          <a:ln w="9525" cap="flat">
            <a:solidFill>
              <a:srgbClr val="D7414F"/>
            </a:solidFill>
            <a:prstDash val="solid"/>
            <a:headEnd type="none" w="sm" len="sm"/>
            <a:tailEnd type="none" w="sm" len="sm"/>
          </a:ln>
        </p:spPr>
      </p:sp>
      <p:sp>
        <p:nvSpPr>
          <p:cNvPr id="11" name="TextBox 11"/>
          <p:cNvSpPr txBox="1"/>
          <p:nvPr/>
        </p:nvSpPr>
        <p:spPr>
          <a:xfrm>
            <a:off x="2735208" y="5706150"/>
            <a:ext cx="14640151" cy="1362514"/>
          </a:xfrm>
          <a:prstGeom prst="rect">
            <a:avLst/>
          </a:prstGeom>
        </p:spPr>
        <p:txBody>
          <a:bodyPr lIns="0" tIns="0" rIns="0" bIns="0" rtlCol="0" anchor="t">
            <a:spAutoFit/>
          </a:bodyPr>
          <a:lstStyle/>
          <a:p>
            <a:pPr>
              <a:lnSpc>
                <a:spcPts val="3639"/>
              </a:lnSpc>
            </a:pPr>
            <a:r>
              <a:rPr lang="en-US" sz="2599">
                <a:solidFill>
                  <a:srgbClr val="333333"/>
                </a:solidFill>
                <a:latin typeface="Lato"/>
              </a:rPr>
              <a:t>THE DAILY APPROACH CONTAINED TRAINING INFORMATION ABOUT ATHLETES FOR EVERY 7 DAYS</a:t>
            </a:r>
          </a:p>
          <a:p>
            <a:pPr>
              <a:lnSpc>
                <a:spcPts val="3639"/>
              </a:lnSpc>
            </a:pPr>
            <a:endParaRPr lang="en-US" sz="2599">
              <a:solidFill>
                <a:srgbClr val="333333"/>
              </a:solidFill>
              <a:latin typeface="Lato"/>
            </a:endParaRPr>
          </a:p>
        </p:txBody>
      </p:sp>
      <p:sp>
        <p:nvSpPr>
          <p:cNvPr id="12" name="TextBox 12"/>
          <p:cNvSpPr txBox="1"/>
          <p:nvPr/>
        </p:nvSpPr>
        <p:spPr>
          <a:xfrm>
            <a:off x="2735208" y="4770136"/>
            <a:ext cx="14282722" cy="393804"/>
          </a:xfrm>
          <a:prstGeom prst="rect">
            <a:avLst/>
          </a:prstGeom>
        </p:spPr>
        <p:txBody>
          <a:bodyPr lIns="0" tIns="0" rIns="0" bIns="0" rtlCol="0" anchor="t">
            <a:spAutoFit/>
          </a:bodyPr>
          <a:lstStyle/>
          <a:p>
            <a:pPr>
              <a:lnSpc>
                <a:spcPts val="3093"/>
              </a:lnSpc>
              <a:spcBef>
                <a:spcPct val="0"/>
              </a:spcBef>
            </a:pPr>
            <a:r>
              <a:rPr lang="en-US" sz="2599">
                <a:solidFill>
                  <a:srgbClr val="333333"/>
                </a:solidFill>
                <a:latin typeface="Lato"/>
              </a:rPr>
              <a:t>THE NUMBER OF TRAINING  SESSIONS AN ATHLETE HAD  OVER A PERIOD OF 3.5 YEARS. </a:t>
            </a:r>
          </a:p>
        </p:txBody>
      </p:sp>
      <p:sp>
        <p:nvSpPr>
          <p:cNvPr id="13" name="TextBox 13"/>
          <p:cNvSpPr txBox="1"/>
          <p:nvPr/>
        </p:nvSpPr>
        <p:spPr>
          <a:xfrm>
            <a:off x="2735208" y="7011514"/>
            <a:ext cx="14640151" cy="1819648"/>
          </a:xfrm>
          <a:prstGeom prst="rect">
            <a:avLst/>
          </a:prstGeom>
        </p:spPr>
        <p:txBody>
          <a:bodyPr lIns="0" tIns="0" rIns="0" bIns="0" rtlCol="0" anchor="t">
            <a:spAutoFit/>
          </a:bodyPr>
          <a:lstStyle/>
          <a:p>
            <a:pPr>
              <a:lnSpc>
                <a:spcPts val="3639"/>
              </a:lnSpc>
            </a:pPr>
            <a:r>
              <a:rPr lang="en-US" sz="2599">
                <a:solidFill>
                  <a:srgbClr val="333333"/>
                </a:solidFill>
                <a:latin typeface="Lato"/>
              </a:rPr>
              <a:t>THE WEEKLY  DATASET  CONTAINED 28 UNIQUE COLUMNS WITH 22 REPEATING 3 TIMES DENOTING 3 WEEKS OF TRAINING BEFORE THE EVENT OF INJURY</a:t>
            </a:r>
          </a:p>
          <a:p>
            <a:pPr>
              <a:lnSpc>
                <a:spcPts val="3639"/>
              </a:lnSpc>
            </a:pPr>
            <a:endParaRPr lang="en-US" sz="2599">
              <a:solidFill>
                <a:srgbClr val="333333"/>
              </a:solidFill>
              <a:latin typeface="Lato"/>
            </a:endParaRPr>
          </a:p>
          <a:p>
            <a:pPr>
              <a:lnSpc>
                <a:spcPts val="3639"/>
              </a:lnSpc>
            </a:pPr>
            <a:endParaRPr lang="en-US" sz="2599">
              <a:solidFill>
                <a:srgbClr val="333333"/>
              </a:solidFill>
              <a:latin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7041081" y="0"/>
            <a:ext cx="1246919" cy="10287000"/>
            <a:chOff x="0" y="0"/>
            <a:chExt cx="454879" cy="3752725"/>
          </a:xfrm>
        </p:grpSpPr>
        <p:sp>
          <p:nvSpPr>
            <p:cNvPr id="3" name="Freeform 3"/>
            <p:cNvSpPr/>
            <p:nvPr/>
          </p:nvSpPr>
          <p:spPr>
            <a:xfrm>
              <a:off x="0" y="0"/>
              <a:ext cx="454879" cy="3752726"/>
            </a:xfrm>
            <a:custGeom>
              <a:avLst/>
              <a:gdLst/>
              <a:ahLst/>
              <a:cxnLst/>
              <a:rect l="l" t="t" r="r" b="b"/>
              <a:pathLst>
                <a:path w="454879" h="3752726">
                  <a:moveTo>
                    <a:pt x="0" y="0"/>
                  </a:moveTo>
                  <a:lnTo>
                    <a:pt x="454879" y="0"/>
                  </a:lnTo>
                  <a:lnTo>
                    <a:pt x="454879" y="3752726"/>
                  </a:lnTo>
                  <a:lnTo>
                    <a:pt x="0" y="3752726"/>
                  </a:lnTo>
                  <a:close/>
                </a:path>
              </a:pathLst>
            </a:custGeom>
            <a:solidFill>
              <a:srgbClr val="D7414F"/>
            </a:solidFill>
          </p:spPr>
        </p:sp>
      </p:grpSp>
      <p:grpSp>
        <p:nvGrpSpPr>
          <p:cNvPr id="4" name="Group 4"/>
          <p:cNvGrpSpPr/>
          <p:nvPr/>
        </p:nvGrpSpPr>
        <p:grpSpPr>
          <a:xfrm>
            <a:off x="16040537" y="8642630"/>
            <a:ext cx="615670" cy="61567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pic>
        <p:nvPicPr>
          <p:cNvPr id="6" name="Picture 6"/>
          <p:cNvPicPr>
            <a:picLocks noChangeAspect="1"/>
          </p:cNvPicPr>
          <p:nvPr/>
        </p:nvPicPr>
        <p:blipFill>
          <a:blip r:embed="rId2"/>
          <a:srcRect/>
          <a:stretch>
            <a:fillRect/>
          </a:stretch>
        </p:blipFill>
        <p:spPr>
          <a:xfrm>
            <a:off x="1309929" y="2163440"/>
            <a:ext cx="13337607" cy="4362769"/>
          </a:xfrm>
          <a:prstGeom prst="rect">
            <a:avLst/>
          </a:prstGeom>
        </p:spPr>
      </p:pic>
      <p:sp>
        <p:nvSpPr>
          <p:cNvPr id="7" name="TextBox 7"/>
          <p:cNvSpPr txBox="1"/>
          <p:nvPr/>
        </p:nvSpPr>
        <p:spPr>
          <a:xfrm>
            <a:off x="1309929" y="6839644"/>
            <a:ext cx="13660006" cy="323133"/>
          </a:xfrm>
          <a:prstGeom prst="rect">
            <a:avLst/>
          </a:prstGeom>
        </p:spPr>
        <p:txBody>
          <a:bodyPr lIns="0" tIns="0" rIns="0" bIns="0" rtlCol="0" anchor="t">
            <a:spAutoFit/>
          </a:bodyPr>
          <a:lstStyle/>
          <a:p>
            <a:pPr algn="just">
              <a:lnSpc>
                <a:spcPts val="2660"/>
              </a:lnSpc>
            </a:pPr>
            <a:r>
              <a:rPr lang="en-US" sz="1900">
                <a:solidFill>
                  <a:srgbClr val="333333"/>
                </a:solidFill>
                <a:latin typeface="Open Sans Bold"/>
              </a:rPr>
              <a:t>from the above graph, the Athlete with ID number 26 has the most highest number of injuries with about 35.</a:t>
            </a:r>
          </a:p>
        </p:txBody>
      </p:sp>
      <p:sp>
        <p:nvSpPr>
          <p:cNvPr id="8" name="TextBox 8"/>
          <p:cNvSpPr txBox="1"/>
          <p:nvPr/>
        </p:nvSpPr>
        <p:spPr>
          <a:xfrm>
            <a:off x="955256" y="784955"/>
            <a:ext cx="14046953" cy="653068"/>
          </a:xfrm>
          <a:prstGeom prst="rect">
            <a:avLst/>
          </a:prstGeom>
        </p:spPr>
        <p:txBody>
          <a:bodyPr lIns="0" tIns="0" rIns="0" bIns="0" rtlCol="0" anchor="t">
            <a:spAutoFit/>
          </a:bodyPr>
          <a:lstStyle/>
          <a:p>
            <a:pPr algn="ctr">
              <a:lnSpc>
                <a:spcPts val="5117"/>
              </a:lnSpc>
            </a:pPr>
            <a:r>
              <a:rPr lang="en-US" sz="4300">
                <a:solidFill>
                  <a:srgbClr val="333333"/>
                </a:solidFill>
                <a:latin typeface="Marcellus"/>
              </a:rPr>
              <a:t>COUNTPLOT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7041081" y="0"/>
            <a:ext cx="1246919" cy="10287000"/>
            <a:chOff x="0" y="0"/>
            <a:chExt cx="454879" cy="3752725"/>
          </a:xfrm>
        </p:grpSpPr>
        <p:sp>
          <p:nvSpPr>
            <p:cNvPr id="3" name="Freeform 3"/>
            <p:cNvSpPr/>
            <p:nvPr/>
          </p:nvSpPr>
          <p:spPr>
            <a:xfrm>
              <a:off x="0" y="0"/>
              <a:ext cx="454879" cy="3752726"/>
            </a:xfrm>
            <a:custGeom>
              <a:avLst/>
              <a:gdLst/>
              <a:ahLst/>
              <a:cxnLst/>
              <a:rect l="l" t="t" r="r" b="b"/>
              <a:pathLst>
                <a:path w="454879" h="3752726">
                  <a:moveTo>
                    <a:pt x="0" y="0"/>
                  </a:moveTo>
                  <a:lnTo>
                    <a:pt x="454879" y="0"/>
                  </a:lnTo>
                  <a:lnTo>
                    <a:pt x="454879" y="3752726"/>
                  </a:lnTo>
                  <a:lnTo>
                    <a:pt x="0" y="3752726"/>
                  </a:lnTo>
                  <a:close/>
                </a:path>
              </a:pathLst>
            </a:custGeom>
            <a:solidFill>
              <a:srgbClr val="D7414F"/>
            </a:solidFill>
          </p:spPr>
        </p:sp>
      </p:grpSp>
      <p:grpSp>
        <p:nvGrpSpPr>
          <p:cNvPr id="4" name="Group 4"/>
          <p:cNvGrpSpPr/>
          <p:nvPr/>
        </p:nvGrpSpPr>
        <p:grpSpPr>
          <a:xfrm>
            <a:off x="0" y="-103387"/>
            <a:ext cx="1246919" cy="10976250"/>
            <a:chOff x="0" y="0"/>
            <a:chExt cx="454879" cy="4004166"/>
          </a:xfrm>
        </p:grpSpPr>
        <p:sp>
          <p:nvSpPr>
            <p:cNvPr id="5" name="Freeform 5"/>
            <p:cNvSpPr/>
            <p:nvPr/>
          </p:nvSpPr>
          <p:spPr>
            <a:xfrm>
              <a:off x="0" y="0"/>
              <a:ext cx="454879" cy="4004166"/>
            </a:xfrm>
            <a:custGeom>
              <a:avLst/>
              <a:gdLst/>
              <a:ahLst/>
              <a:cxnLst/>
              <a:rect l="l" t="t" r="r" b="b"/>
              <a:pathLst>
                <a:path w="454879" h="4004166">
                  <a:moveTo>
                    <a:pt x="0" y="0"/>
                  </a:moveTo>
                  <a:lnTo>
                    <a:pt x="454879" y="0"/>
                  </a:lnTo>
                  <a:lnTo>
                    <a:pt x="454879" y="4004166"/>
                  </a:lnTo>
                  <a:lnTo>
                    <a:pt x="0" y="4004166"/>
                  </a:lnTo>
                  <a:close/>
                </a:path>
              </a:pathLst>
            </a:custGeom>
            <a:solidFill>
              <a:srgbClr val="D7414F"/>
            </a:solidFill>
          </p:spPr>
        </p:sp>
      </p:grpSp>
      <p:pic>
        <p:nvPicPr>
          <p:cNvPr id="6" name="Picture 6"/>
          <p:cNvPicPr>
            <a:picLocks noChangeAspect="1"/>
          </p:cNvPicPr>
          <p:nvPr/>
        </p:nvPicPr>
        <p:blipFill>
          <a:blip r:embed="rId2"/>
          <a:srcRect/>
          <a:stretch>
            <a:fillRect/>
          </a:stretch>
        </p:blipFill>
        <p:spPr>
          <a:xfrm>
            <a:off x="5212104" y="2574530"/>
            <a:ext cx="7863793" cy="5137939"/>
          </a:xfrm>
          <a:prstGeom prst="rect">
            <a:avLst/>
          </a:prstGeom>
        </p:spPr>
      </p:pic>
      <p:sp>
        <p:nvSpPr>
          <p:cNvPr id="7" name="TextBox 7"/>
          <p:cNvSpPr txBox="1"/>
          <p:nvPr/>
        </p:nvSpPr>
        <p:spPr>
          <a:xfrm>
            <a:off x="5670159" y="633461"/>
            <a:ext cx="6947682" cy="605035"/>
          </a:xfrm>
          <a:prstGeom prst="rect">
            <a:avLst/>
          </a:prstGeom>
        </p:spPr>
        <p:txBody>
          <a:bodyPr lIns="0" tIns="0" rIns="0" bIns="0" rtlCol="0" anchor="t">
            <a:spAutoFit/>
          </a:bodyPr>
          <a:lstStyle/>
          <a:p>
            <a:pPr algn="ctr">
              <a:lnSpc>
                <a:spcPts val="4759"/>
              </a:lnSpc>
            </a:pPr>
            <a:r>
              <a:rPr lang="en-US" sz="3999">
                <a:solidFill>
                  <a:srgbClr val="333333"/>
                </a:solidFill>
                <a:latin typeface="Marcellus"/>
              </a:rPr>
              <a:t>COUNTPLOT</a:t>
            </a:r>
          </a:p>
        </p:txBody>
      </p:sp>
      <p:sp>
        <p:nvSpPr>
          <p:cNvPr id="8" name="TextBox 8"/>
          <p:cNvSpPr txBox="1"/>
          <p:nvPr/>
        </p:nvSpPr>
        <p:spPr>
          <a:xfrm>
            <a:off x="3945954" y="7942423"/>
            <a:ext cx="11262828" cy="860163"/>
          </a:xfrm>
          <a:prstGeom prst="rect">
            <a:avLst/>
          </a:prstGeom>
        </p:spPr>
        <p:txBody>
          <a:bodyPr lIns="0" tIns="0" rIns="0" bIns="0" rtlCol="0" anchor="t">
            <a:spAutoFit/>
          </a:bodyPr>
          <a:lstStyle/>
          <a:p>
            <a:pPr algn="ctr">
              <a:lnSpc>
                <a:spcPts val="3499"/>
              </a:lnSpc>
            </a:pPr>
            <a:r>
              <a:rPr lang="en-US" sz="2499">
                <a:solidFill>
                  <a:srgbClr val="333333"/>
                </a:solidFill>
                <a:latin typeface="Lato Bold"/>
              </a:rPr>
              <a:t>There are total records of 42223 (98.6%) times an athlete didn't got injured, and 575 (1.4%) times an athlete got injured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3764822" y="0"/>
            <a:ext cx="4523178" cy="10287000"/>
            <a:chOff x="0" y="0"/>
            <a:chExt cx="1650067" cy="3752725"/>
          </a:xfrm>
        </p:grpSpPr>
        <p:sp>
          <p:nvSpPr>
            <p:cNvPr id="3" name="Freeform 3"/>
            <p:cNvSpPr/>
            <p:nvPr/>
          </p:nvSpPr>
          <p:spPr>
            <a:xfrm>
              <a:off x="0" y="0"/>
              <a:ext cx="1650067" cy="3752726"/>
            </a:xfrm>
            <a:custGeom>
              <a:avLst/>
              <a:gdLst/>
              <a:ahLst/>
              <a:cxnLst/>
              <a:rect l="l" t="t" r="r" b="b"/>
              <a:pathLst>
                <a:path w="1650067" h="3752726">
                  <a:moveTo>
                    <a:pt x="0" y="0"/>
                  </a:moveTo>
                  <a:lnTo>
                    <a:pt x="1650067" y="0"/>
                  </a:lnTo>
                  <a:lnTo>
                    <a:pt x="1650067" y="3752726"/>
                  </a:lnTo>
                  <a:lnTo>
                    <a:pt x="0" y="3752726"/>
                  </a:lnTo>
                  <a:close/>
                </a:path>
              </a:pathLst>
            </a:custGeom>
            <a:solidFill>
              <a:srgbClr val="D7414F"/>
            </a:solidFill>
          </p:spPr>
        </p:sp>
      </p:grpSp>
      <p:sp>
        <p:nvSpPr>
          <p:cNvPr id="4" name="TextBox 4"/>
          <p:cNvSpPr txBox="1"/>
          <p:nvPr/>
        </p:nvSpPr>
        <p:spPr>
          <a:xfrm>
            <a:off x="2820438" y="3242898"/>
            <a:ext cx="6670777" cy="2563265"/>
          </a:xfrm>
          <a:prstGeom prst="rect">
            <a:avLst/>
          </a:prstGeom>
        </p:spPr>
        <p:txBody>
          <a:bodyPr lIns="0" tIns="0" rIns="0" bIns="0" rtlCol="0" anchor="t">
            <a:spAutoFit/>
          </a:bodyPr>
          <a:lstStyle/>
          <a:p>
            <a:pPr algn="ctr">
              <a:lnSpc>
                <a:spcPts val="10114"/>
              </a:lnSpc>
            </a:pPr>
            <a:r>
              <a:rPr lang="en-US" sz="8499">
                <a:solidFill>
                  <a:srgbClr val="000000"/>
                </a:solidFill>
                <a:latin typeface="Lato Bold"/>
              </a:rPr>
              <a:t>MODELLING </a:t>
            </a:r>
          </a:p>
          <a:p>
            <a:pPr algn="ctr">
              <a:lnSpc>
                <a:spcPts val="10114"/>
              </a:lnSpc>
              <a:spcBef>
                <a:spcPct val="0"/>
              </a:spcBef>
            </a:pPr>
            <a:r>
              <a:rPr lang="en-US" sz="8499">
                <a:solidFill>
                  <a:srgbClr val="000000"/>
                </a:solidFill>
                <a:latin typeface="Lato Bold"/>
              </a:rPr>
              <a:t>BUILDING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6058594" y="-584022"/>
            <a:ext cx="2401412" cy="5727522"/>
            <a:chOff x="0" y="0"/>
            <a:chExt cx="876042" cy="2089415"/>
          </a:xfrm>
        </p:grpSpPr>
        <p:sp>
          <p:nvSpPr>
            <p:cNvPr id="3" name="Freeform 3"/>
            <p:cNvSpPr/>
            <p:nvPr/>
          </p:nvSpPr>
          <p:spPr>
            <a:xfrm>
              <a:off x="0" y="0"/>
              <a:ext cx="876042" cy="2089415"/>
            </a:xfrm>
            <a:custGeom>
              <a:avLst/>
              <a:gdLst/>
              <a:ahLst/>
              <a:cxnLst/>
              <a:rect l="l" t="t" r="r" b="b"/>
              <a:pathLst>
                <a:path w="876042" h="2089415">
                  <a:moveTo>
                    <a:pt x="0" y="0"/>
                  </a:moveTo>
                  <a:lnTo>
                    <a:pt x="876042" y="0"/>
                  </a:lnTo>
                  <a:lnTo>
                    <a:pt x="876042" y="2089415"/>
                  </a:lnTo>
                  <a:lnTo>
                    <a:pt x="0" y="2089415"/>
                  </a:lnTo>
                  <a:close/>
                </a:path>
              </a:pathLst>
            </a:custGeom>
            <a:solidFill>
              <a:srgbClr val="D7414F"/>
            </a:solidFill>
          </p:spPr>
        </p:sp>
      </p:grpSp>
      <p:pic>
        <p:nvPicPr>
          <p:cNvPr id="4" name="Picture 4"/>
          <p:cNvPicPr>
            <a:picLocks noChangeAspect="1"/>
          </p:cNvPicPr>
          <p:nvPr/>
        </p:nvPicPr>
        <p:blipFill>
          <a:blip r:embed="rId2"/>
          <a:srcRect t="3507" b="22374"/>
          <a:stretch>
            <a:fillRect/>
          </a:stretch>
        </p:blipFill>
        <p:spPr>
          <a:xfrm>
            <a:off x="751329" y="3439261"/>
            <a:ext cx="15778826" cy="4177945"/>
          </a:xfrm>
          <a:prstGeom prst="rect">
            <a:avLst/>
          </a:prstGeom>
        </p:spPr>
      </p:pic>
      <p:sp>
        <p:nvSpPr>
          <p:cNvPr id="5" name="TextBox 5"/>
          <p:cNvSpPr txBox="1"/>
          <p:nvPr/>
        </p:nvSpPr>
        <p:spPr>
          <a:xfrm>
            <a:off x="751329" y="766154"/>
            <a:ext cx="14210421" cy="2008493"/>
          </a:xfrm>
          <a:prstGeom prst="rect">
            <a:avLst/>
          </a:prstGeom>
        </p:spPr>
        <p:txBody>
          <a:bodyPr lIns="0" tIns="0" rIns="0" bIns="0" rtlCol="0" anchor="t">
            <a:spAutoFit/>
          </a:bodyPr>
          <a:lstStyle/>
          <a:p>
            <a:pPr>
              <a:lnSpc>
                <a:spcPts val="7928"/>
              </a:lnSpc>
            </a:pPr>
            <a:r>
              <a:rPr lang="en-US" sz="6662">
                <a:solidFill>
                  <a:srgbClr val="333333"/>
                </a:solidFill>
                <a:latin typeface="Lato Bold"/>
              </a:rPr>
              <a:t>Deep Neural Network (DNN) Model.</a:t>
            </a:r>
          </a:p>
          <a:p>
            <a:pPr>
              <a:lnSpc>
                <a:spcPts val="7928"/>
              </a:lnSpc>
            </a:pPr>
            <a:endParaRPr lang="en-US" sz="6662">
              <a:solidFill>
                <a:srgbClr val="333333"/>
              </a:solidFill>
              <a:latin typeface="Lato Bold"/>
            </a:endParaRPr>
          </a:p>
        </p:txBody>
      </p:sp>
      <p:sp>
        <p:nvSpPr>
          <p:cNvPr id="6" name="TextBox 6"/>
          <p:cNvSpPr txBox="1"/>
          <p:nvPr/>
        </p:nvSpPr>
        <p:spPr>
          <a:xfrm>
            <a:off x="1028700" y="9258830"/>
            <a:ext cx="5329203" cy="480293"/>
          </a:xfrm>
          <a:prstGeom prst="rect">
            <a:avLst/>
          </a:prstGeom>
        </p:spPr>
        <p:txBody>
          <a:bodyPr lIns="0" tIns="0" rIns="0" bIns="0" rtlCol="0" anchor="t">
            <a:spAutoFit/>
          </a:bodyPr>
          <a:lstStyle/>
          <a:p>
            <a:pPr algn="ctr">
              <a:lnSpc>
                <a:spcPts val="3788"/>
              </a:lnSpc>
              <a:spcBef>
                <a:spcPct val="0"/>
              </a:spcBef>
            </a:pPr>
            <a:r>
              <a:rPr lang="en-US" sz="3183">
                <a:solidFill>
                  <a:srgbClr val="000000"/>
                </a:solidFill>
                <a:latin typeface="Lato Bold Bold"/>
              </a:rPr>
              <a:t>A. Daily Approach</a:t>
            </a:r>
          </a:p>
        </p:txBody>
      </p:sp>
      <p:sp>
        <p:nvSpPr>
          <p:cNvPr id="7" name="TextBox 7"/>
          <p:cNvSpPr txBox="1"/>
          <p:nvPr/>
        </p:nvSpPr>
        <p:spPr>
          <a:xfrm>
            <a:off x="9632547" y="9248775"/>
            <a:ext cx="5329203" cy="432100"/>
          </a:xfrm>
          <a:prstGeom prst="rect">
            <a:avLst/>
          </a:prstGeom>
        </p:spPr>
        <p:txBody>
          <a:bodyPr lIns="0" tIns="0" rIns="0" bIns="0" rtlCol="0" anchor="t">
            <a:spAutoFit/>
          </a:bodyPr>
          <a:lstStyle/>
          <a:p>
            <a:pPr algn="ctr">
              <a:lnSpc>
                <a:spcPts val="3312"/>
              </a:lnSpc>
              <a:spcBef>
                <a:spcPct val="0"/>
              </a:spcBef>
            </a:pPr>
            <a:r>
              <a:rPr lang="en-US" sz="2783">
                <a:solidFill>
                  <a:srgbClr val="000000"/>
                </a:solidFill>
                <a:latin typeface="Lato Bold Bold"/>
              </a:rPr>
              <a:t>B.  Weekly Approach</a:t>
            </a:r>
          </a:p>
        </p:txBody>
      </p:sp>
      <p:sp>
        <p:nvSpPr>
          <p:cNvPr id="8" name="TextBox 8"/>
          <p:cNvSpPr txBox="1"/>
          <p:nvPr/>
        </p:nvSpPr>
        <p:spPr>
          <a:xfrm>
            <a:off x="1517796" y="8312268"/>
            <a:ext cx="13808526" cy="528223"/>
          </a:xfrm>
          <a:prstGeom prst="rect">
            <a:avLst/>
          </a:prstGeom>
        </p:spPr>
        <p:txBody>
          <a:bodyPr lIns="0" tIns="0" rIns="0" bIns="0" rtlCol="0" anchor="t">
            <a:spAutoFit/>
          </a:bodyPr>
          <a:lstStyle/>
          <a:p>
            <a:pPr algn="ctr">
              <a:lnSpc>
                <a:spcPts val="4176"/>
              </a:lnSpc>
              <a:spcBef>
                <a:spcPct val="0"/>
              </a:spcBef>
            </a:pPr>
            <a:r>
              <a:rPr lang="en-US" sz="3510">
                <a:solidFill>
                  <a:srgbClr val="000000"/>
                </a:solidFill>
                <a:latin typeface="Lato Bold Bold"/>
              </a:rPr>
              <a:t> Performance of DNN model for the weekly and daily approaches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6977967" y="-584022"/>
            <a:ext cx="2401412" cy="5727522"/>
            <a:chOff x="0" y="0"/>
            <a:chExt cx="876042" cy="2089415"/>
          </a:xfrm>
        </p:grpSpPr>
        <p:sp>
          <p:nvSpPr>
            <p:cNvPr id="3" name="Freeform 3"/>
            <p:cNvSpPr/>
            <p:nvPr/>
          </p:nvSpPr>
          <p:spPr>
            <a:xfrm>
              <a:off x="0" y="0"/>
              <a:ext cx="876042" cy="2089415"/>
            </a:xfrm>
            <a:custGeom>
              <a:avLst/>
              <a:gdLst/>
              <a:ahLst/>
              <a:cxnLst/>
              <a:rect l="l" t="t" r="r" b="b"/>
              <a:pathLst>
                <a:path w="876042" h="2089415">
                  <a:moveTo>
                    <a:pt x="0" y="0"/>
                  </a:moveTo>
                  <a:lnTo>
                    <a:pt x="876042" y="0"/>
                  </a:lnTo>
                  <a:lnTo>
                    <a:pt x="876042" y="2089415"/>
                  </a:lnTo>
                  <a:lnTo>
                    <a:pt x="0" y="2089415"/>
                  </a:lnTo>
                  <a:close/>
                </a:path>
              </a:pathLst>
            </a:custGeom>
            <a:solidFill>
              <a:srgbClr val="D7414F"/>
            </a:solidFill>
          </p:spPr>
        </p:sp>
      </p:grpSp>
      <p:pic>
        <p:nvPicPr>
          <p:cNvPr id="4" name="Picture 4"/>
          <p:cNvPicPr>
            <a:picLocks noChangeAspect="1"/>
          </p:cNvPicPr>
          <p:nvPr/>
        </p:nvPicPr>
        <p:blipFill>
          <a:blip r:embed="rId2"/>
          <a:srcRect/>
          <a:stretch>
            <a:fillRect/>
          </a:stretch>
        </p:blipFill>
        <p:spPr>
          <a:xfrm>
            <a:off x="1028700" y="3836708"/>
            <a:ext cx="17018473" cy="3795143"/>
          </a:xfrm>
          <a:prstGeom prst="rect">
            <a:avLst/>
          </a:prstGeom>
        </p:spPr>
      </p:pic>
      <p:sp>
        <p:nvSpPr>
          <p:cNvPr id="5" name="TextBox 5"/>
          <p:cNvSpPr txBox="1"/>
          <p:nvPr/>
        </p:nvSpPr>
        <p:spPr>
          <a:xfrm>
            <a:off x="1028700" y="885260"/>
            <a:ext cx="15949267" cy="1865098"/>
          </a:xfrm>
          <a:prstGeom prst="rect">
            <a:avLst/>
          </a:prstGeom>
        </p:spPr>
        <p:txBody>
          <a:bodyPr lIns="0" tIns="0" rIns="0" bIns="0" rtlCol="0" anchor="t">
            <a:spAutoFit/>
          </a:bodyPr>
          <a:lstStyle/>
          <a:p>
            <a:pPr>
              <a:lnSpc>
                <a:spcPts val="7359"/>
              </a:lnSpc>
            </a:pPr>
            <a:r>
              <a:rPr lang="en-US" sz="6184">
                <a:solidFill>
                  <a:srgbClr val="333333"/>
                </a:solidFill>
                <a:latin typeface="Lato Bold Bold"/>
              </a:rPr>
              <a:t>Extreme Gradient Boosting (XGBoost) Model</a:t>
            </a:r>
          </a:p>
          <a:p>
            <a:pPr>
              <a:lnSpc>
                <a:spcPts val="7359"/>
              </a:lnSpc>
            </a:pPr>
            <a:endParaRPr lang="en-US" sz="6184">
              <a:solidFill>
                <a:srgbClr val="333333"/>
              </a:solidFill>
              <a:latin typeface="Lato Bold Bold"/>
            </a:endParaRPr>
          </a:p>
        </p:txBody>
      </p:sp>
      <p:sp>
        <p:nvSpPr>
          <p:cNvPr id="6" name="TextBox 6"/>
          <p:cNvSpPr txBox="1"/>
          <p:nvPr/>
        </p:nvSpPr>
        <p:spPr>
          <a:xfrm>
            <a:off x="1028700" y="8836254"/>
            <a:ext cx="5329203" cy="480293"/>
          </a:xfrm>
          <a:prstGeom prst="rect">
            <a:avLst/>
          </a:prstGeom>
        </p:spPr>
        <p:txBody>
          <a:bodyPr lIns="0" tIns="0" rIns="0" bIns="0" rtlCol="0" anchor="t">
            <a:spAutoFit/>
          </a:bodyPr>
          <a:lstStyle/>
          <a:p>
            <a:pPr algn="ctr">
              <a:lnSpc>
                <a:spcPts val="3788"/>
              </a:lnSpc>
              <a:spcBef>
                <a:spcPct val="0"/>
              </a:spcBef>
            </a:pPr>
            <a:r>
              <a:rPr lang="en-US" sz="3183">
                <a:solidFill>
                  <a:srgbClr val="000000"/>
                </a:solidFill>
                <a:latin typeface="Lato Bold Bold"/>
              </a:rPr>
              <a:t>A. Daily Approach</a:t>
            </a:r>
          </a:p>
        </p:txBody>
      </p:sp>
      <p:sp>
        <p:nvSpPr>
          <p:cNvPr id="7" name="TextBox 7"/>
          <p:cNvSpPr txBox="1"/>
          <p:nvPr/>
        </p:nvSpPr>
        <p:spPr>
          <a:xfrm>
            <a:off x="9566262" y="8826729"/>
            <a:ext cx="5329203" cy="432100"/>
          </a:xfrm>
          <a:prstGeom prst="rect">
            <a:avLst/>
          </a:prstGeom>
        </p:spPr>
        <p:txBody>
          <a:bodyPr lIns="0" tIns="0" rIns="0" bIns="0" rtlCol="0" anchor="t">
            <a:spAutoFit/>
          </a:bodyPr>
          <a:lstStyle/>
          <a:p>
            <a:pPr algn="ctr">
              <a:lnSpc>
                <a:spcPts val="3312"/>
              </a:lnSpc>
              <a:spcBef>
                <a:spcPct val="0"/>
              </a:spcBef>
            </a:pPr>
            <a:r>
              <a:rPr lang="en-US" sz="2783">
                <a:solidFill>
                  <a:srgbClr val="000000"/>
                </a:solidFill>
                <a:latin typeface="Lato Bold Bold"/>
              </a:rPr>
              <a:t>B.  Weekly Approach</a:t>
            </a:r>
          </a:p>
        </p:txBody>
      </p:sp>
      <p:sp>
        <p:nvSpPr>
          <p:cNvPr id="8" name="TextBox 8"/>
          <p:cNvSpPr txBox="1"/>
          <p:nvPr/>
        </p:nvSpPr>
        <p:spPr>
          <a:xfrm>
            <a:off x="1550939" y="7969941"/>
            <a:ext cx="15427028" cy="528223"/>
          </a:xfrm>
          <a:prstGeom prst="rect">
            <a:avLst/>
          </a:prstGeom>
        </p:spPr>
        <p:txBody>
          <a:bodyPr lIns="0" tIns="0" rIns="0" bIns="0" rtlCol="0" anchor="t">
            <a:spAutoFit/>
          </a:bodyPr>
          <a:lstStyle/>
          <a:p>
            <a:pPr algn="ctr">
              <a:lnSpc>
                <a:spcPts val="4176"/>
              </a:lnSpc>
              <a:spcBef>
                <a:spcPct val="0"/>
              </a:spcBef>
            </a:pPr>
            <a:r>
              <a:rPr lang="en-US" sz="3510">
                <a:solidFill>
                  <a:srgbClr val="000000"/>
                </a:solidFill>
                <a:latin typeface="Lato Bold Bold"/>
              </a:rPr>
              <a:t> Performance of XGBoost model for the weekly and daily approaches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6977967" y="-584022"/>
            <a:ext cx="2401412" cy="5727522"/>
            <a:chOff x="0" y="0"/>
            <a:chExt cx="876042" cy="2089415"/>
          </a:xfrm>
        </p:grpSpPr>
        <p:sp>
          <p:nvSpPr>
            <p:cNvPr id="3" name="Freeform 3"/>
            <p:cNvSpPr/>
            <p:nvPr/>
          </p:nvSpPr>
          <p:spPr>
            <a:xfrm>
              <a:off x="0" y="0"/>
              <a:ext cx="876042" cy="2089415"/>
            </a:xfrm>
            <a:custGeom>
              <a:avLst/>
              <a:gdLst/>
              <a:ahLst/>
              <a:cxnLst/>
              <a:rect l="l" t="t" r="r" b="b"/>
              <a:pathLst>
                <a:path w="876042" h="2089415">
                  <a:moveTo>
                    <a:pt x="0" y="0"/>
                  </a:moveTo>
                  <a:lnTo>
                    <a:pt x="876042" y="0"/>
                  </a:lnTo>
                  <a:lnTo>
                    <a:pt x="876042" y="2089415"/>
                  </a:lnTo>
                  <a:lnTo>
                    <a:pt x="0" y="2089415"/>
                  </a:lnTo>
                  <a:close/>
                </a:path>
              </a:pathLst>
            </a:custGeom>
            <a:solidFill>
              <a:srgbClr val="D7414F"/>
            </a:solidFill>
          </p:spPr>
        </p:sp>
      </p:grpSp>
      <p:pic>
        <p:nvPicPr>
          <p:cNvPr id="4" name="Picture 4"/>
          <p:cNvPicPr>
            <a:picLocks noChangeAspect="1"/>
          </p:cNvPicPr>
          <p:nvPr/>
        </p:nvPicPr>
        <p:blipFill>
          <a:blip r:embed="rId2"/>
          <a:srcRect l="202" t="4991" r="202"/>
          <a:stretch>
            <a:fillRect/>
          </a:stretch>
        </p:blipFill>
        <p:spPr>
          <a:xfrm>
            <a:off x="720515" y="4055870"/>
            <a:ext cx="17259300" cy="4116091"/>
          </a:xfrm>
          <a:prstGeom prst="rect">
            <a:avLst/>
          </a:prstGeom>
        </p:spPr>
      </p:pic>
      <p:sp>
        <p:nvSpPr>
          <p:cNvPr id="5" name="TextBox 5"/>
          <p:cNvSpPr txBox="1"/>
          <p:nvPr/>
        </p:nvSpPr>
        <p:spPr>
          <a:xfrm>
            <a:off x="720515" y="766154"/>
            <a:ext cx="14873409" cy="2008493"/>
          </a:xfrm>
          <a:prstGeom prst="rect">
            <a:avLst/>
          </a:prstGeom>
        </p:spPr>
        <p:txBody>
          <a:bodyPr lIns="0" tIns="0" rIns="0" bIns="0" rtlCol="0" anchor="t">
            <a:spAutoFit/>
          </a:bodyPr>
          <a:lstStyle/>
          <a:p>
            <a:pPr>
              <a:lnSpc>
                <a:spcPts val="7928"/>
              </a:lnSpc>
            </a:pPr>
            <a:r>
              <a:rPr lang="en-US" sz="6662">
                <a:solidFill>
                  <a:srgbClr val="333333"/>
                </a:solidFill>
                <a:latin typeface="Lato Bold Bold"/>
              </a:rPr>
              <a:t> K - Nearest Neighbours (KNN) Model</a:t>
            </a:r>
          </a:p>
          <a:p>
            <a:pPr>
              <a:lnSpc>
                <a:spcPts val="7928"/>
              </a:lnSpc>
            </a:pPr>
            <a:endParaRPr lang="en-US" sz="6662">
              <a:solidFill>
                <a:srgbClr val="333333"/>
              </a:solidFill>
              <a:latin typeface="Lato Bold Bold"/>
            </a:endParaRPr>
          </a:p>
        </p:txBody>
      </p:sp>
      <p:sp>
        <p:nvSpPr>
          <p:cNvPr id="6" name="TextBox 6"/>
          <p:cNvSpPr txBox="1"/>
          <p:nvPr/>
        </p:nvSpPr>
        <p:spPr>
          <a:xfrm>
            <a:off x="1028700" y="9258300"/>
            <a:ext cx="5329203" cy="480293"/>
          </a:xfrm>
          <a:prstGeom prst="rect">
            <a:avLst/>
          </a:prstGeom>
        </p:spPr>
        <p:txBody>
          <a:bodyPr lIns="0" tIns="0" rIns="0" bIns="0" rtlCol="0" anchor="t">
            <a:spAutoFit/>
          </a:bodyPr>
          <a:lstStyle/>
          <a:p>
            <a:pPr algn="ctr">
              <a:lnSpc>
                <a:spcPts val="3788"/>
              </a:lnSpc>
              <a:spcBef>
                <a:spcPct val="0"/>
              </a:spcBef>
            </a:pPr>
            <a:r>
              <a:rPr lang="en-US" sz="3183">
                <a:solidFill>
                  <a:srgbClr val="000000"/>
                </a:solidFill>
                <a:latin typeface="Lato Bold Bold"/>
              </a:rPr>
              <a:t>A. Daily Approach</a:t>
            </a:r>
          </a:p>
        </p:txBody>
      </p:sp>
      <p:sp>
        <p:nvSpPr>
          <p:cNvPr id="7" name="TextBox 7"/>
          <p:cNvSpPr txBox="1"/>
          <p:nvPr/>
        </p:nvSpPr>
        <p:spPr>
          <a:xfrm>
            <a:off x="9665690" y="9306493"/>
            <a:ext cx="5329203" cy="432100"/>
          </a:xfrm>
          <a:prstGeom prst="rect">
            <a:avLst/>
          </a:prstGeom>
        </p:spPr>
        <p:txBody>
          <a:bodyPr lIns="0" tIns="0" rIns="0" bIns="0" rtlCol="0" anchor="t">
            <a:spAutoFit/>
          </a:bodyPr>
          <a:lstStyle/>
          <a:p>
            <a:pPr algn="ctr">
              <a:lnSpc>
                <a:spcPts val="3312"/>
              </a:lnSpc>
              <a:spcBef>
                <a:spcPct val="0"/>
              </a:spcBef>
            </a:pPr>
            <a:r>
              <a:rPr lang="en-US" sz="2783">
                <a:solidFill>
                  <a:srgbClr val="000000"/>
                </a:solidFill>
                <a:latin typeface="Lato Bold Bold"/>
              </a:rPr>
              <a:t>B.  Weekly Approach</a:t>
            </a:r>
          </a:p>
        </p:txBody>
      </p:sp>
      <p:sp>
        <p:nvSpPr>
          <p:cNvPr id="8" name="TextBox 8"/>
          <p:cNvSpPr txBox="1"/>
          <p:nvPr/>
        </p:nvSpPr>
        <p:spPr>
          <a:xfrm>
            <a:off x="1517796" y="8312268"/>
            <a:ext cx="13808526" cy="528223"/>
          </a:xfrm>
          <a:prstGeom prst="rect">
            <a:avLst/>
          </a:prstGeom>
        </p:spPr>
        <p:txBody>
          <a:bodyPr lIns="0" tIns="0" rIns="0" bIns="0" rtlCol="0" anchor="t">
            <a:spAutoFit/>
          </a:bodyPr>
          <a:lstStyle/>
          <a:p>
            <a:pPr algn="ctr">
              <a:lnSpc>
                <a:spcPts val="4176"/>
              </a:lnSpc>
              <a:spcBef>
                <a:spcPct val="0"/>
              </a:spcBef>
            </a:pPr>
            <a:r>
              <a:rPr lang="en-US" sz="3510">
                <a:solidFill>
                  <a:srgbClr val="000000"/>
                </a:solidFill>
                <a:latin typeface="Lato Bold Bold"/>
              </a:rPr>
              <a:t> Performance of KNN model for the weekly and daily approaches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2751912" y="9286875"/>
            <a:ext cx="12784176" cy="0"/>
          </a:xfrm>
          <a:prstGeom prst="line">
            <a:avLst/>
          </a:prstGeom>
          <a:ln w="9525" cap="flat">
            <a:solidFill>
              <a:srgbClr val="D7414F"/>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2094467" y="2111135"/>
            <a:ext cx="14802277" cy="7022104"/>
          </a:xfrm>
          <a:prstGeom prst="rect">
            <a:avLst/>
          </a:prstGeom>
        </p:spPr>
      </p:pic>
      <p:sp>
        <p:nvSpPr>
          <p:cNvPr id="4" name="TextBox 4"/>
          <p:cNvSpPr txBox="1"/>
          <p:nvPr/>
        </p:nvSpPr>
        <p:spPr>
          <a:xfrm>
            <a:off x="4327683" y="756768"/>
            <a:ext cx="9632634" cy="1149350"/>
          </a:xfrm>
          <a:prstGeom prst="rect">
            <a:avLst/>
          </a:prstGeom>
        </p:spPr>
        <p:txBody>
          <a:bodyPr lIns="0" tIns="0" rIns="0" bIns="0" rtlCol="0" anchor="t">
            <a:spAutoFit/>
          </a:bodyPr>
          <a:lstStyle/>
          <a:p>
            <a:pPr algn="r">
              <a:lnSpc>
                <a:spcPts val="8800"/>
              </a:lnSpc>
            </a:pPr>
            <a:r>
              <a:rPr lang="en-US" sz="8000">
                <a:solidFill>
                  <a:srgbClr val="333333"/>
                </a:solidFill>
                <a:latin typeface="Marcellus"/>
              </a:rPr>
              <a:t>RESULT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621482" y="-721093"/>
            <a:ext cx="9025268" cy="5210733"/>
            <a:chOff x="0" y="0"/>
            <a:chExt cx="3180366" cy="1836183"/>
          </a:xfrm>
        </p:grpSpPr>
        <p:sp>
          <p:nvSpPr>
            <p:cNvPr id="3" name="Freeform 3"/>
            <p:cNvSpPr/>
            <p:nvPr/>
          </p:nvSpPr>
          <p:spPr>
            <a:xfrm>
              <a:off x="0" y="0"/>
              <a:ext cx="3180366" cy="1836183"/>
            </a:xfrm>
            <a:custGeom>
              <a:avLst/>
              <a:gdLst/>
              <a:ahLst/>
              <a:cxnLst/>
              <a:rect l="l" t="t" r="r" b="b"/>
              <a:pathLst>
                <a:path w="3180366" h="1836183">
                  <a:moveTo>
                    <a:pt x="0" y="0"/>
                  </a:moveTo>
                  <a:lnTo>
                    <a:pt x="3180366" y="0"/>
                  </a:lnTo>
                  <a:lnTo>
                    <a:pt x="3180366" y="1836183"/>
                  </a:lnTo>
                  <a:lnTo>
                    <a:pt x="0" y="1836183"/>
                  </a:lnTo>
                  <a:close/>
                </a:path>
              </a:pathLst>
            </a:custGeom>
            <a:solidFill>
              <a:srgbClr val="D7414F"/>
            </a:solidFill>
          </p:spPr>
        </p:sp>
      </p:grpSp>
      <p:pic>
        <p:nvPicPr>
          <p:cNvPr id="4" name="Picture 4"/>
          <p:cNvPicPr>
            <a:picLocks noChangeAspect="1"/>
          </p:cNvPicPr>
          <p:nvPr/>
        </p:nvPicPr>
        <p:blipFill>
          <a:blip r:embed="rId2"/>
          <a:srcRect l="18350" t="36580" r="27368"/>
          <a:stretch>
            <a:fillRect/>
          </a:stretch>
        </p:blipFill>
        <p:spPr>
          <a:xfrm>
            <a:off x="597473" y="5143500"/>
            <a:ext cx="8779229" cy="4814905"/>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8047713" y="845541"/>
            <a:ext cx="2192574" cy="1038732"/>
          </a:xfrm>
          <a:prstGeom prst="rect">
            <a:avLst/>
          </a:prstGeom>
        </p:spPr>
      </p:pic>
      <p:pic>
        <p:nvPicPr>
          <p:cNvPr id="6" name="Picture 6"/>
          <p:cNvPicPr>
            <a:picLocks noChangeAspect="1"/>
          </p:cNvPicPr>
          <p:nvPr/>
        </p:nvPicPr>
        <p:blipFill>
          <a:blip r:embed="rId5"/>
          <a:srcRect l="2344" r="2344"/>
          <a:stretch>
            <a:fillRect/>
          </a:stretch>
        </p:blipFill>
        <p:spPr>
          <a:xfrm>
            <a:off x="9758626" y="5143500"/>
            <a:ext cx="8190038" cy="4814905"/>
          </a:xfrm>
          <a:prstGeom prst="rect">
            <a:avLst/>
          </a:prstGeom>
        </p:spPr>
      </p:pic>
      <p:sp>
        <p:nvSpPr>
          <p:cNvPr id="7" name="TextBox 7"/>
          <p:cNvSpPr txBox="1"/>
          <p:nvPr/>
        </p:nvSpPr>
        <p:spPr>
          <a:xfrm>
            <a:off x="-312174" y="2344980"/>
            <a:ext cx="8390407" cy="2263775"/>
          </a:xfrm>
          <a:prstGeom prst="rect">
            <a:avLst/>
          </a:prstGeom>
        </p:spPr>
        <p:txBody>
          <a:bodyPr lIns="0" tIns="0" rIns="0" bIns="0" rtlCol="0" anchor="t">
            <a:spAutoFit/>
          </a:bodyPr>
          <a:lstStyle/>
          <a:p>
            <a:pPr algn="ctr">
              <a:lnSpc>
                <a:spcPts val="8800"/>
              </a:lnSpc>
            </a:pPr>
            <a:r>
              <a:rPr lang="en-US" sz="8000">
                <a:solidFill>
                  <a:srgbClr val="333333"/>
                </a:solidFill>
                <a:latin typeface="Marcellus"/>
              </a:rPr>
              <a:t>MODEL DEPLOYMENT</a:t>
            </a:r>
          </a:p>
        </p:txBody>
      </p:sp>
      <p:sp>
        <p:nvSpPr>
          <p:cNvPr id="8" name="TextBox 8"/>
          <p:cNvSpPr txBox="1"/>
          <p:nvPr/>
        </p:nvSpPr>
        <p:spPr>
          <a:xfrm>
            <a:off x="10928704" y="447841"/>
            <a:ext cx="7359296" cy="2629538"/>
          </a:xfrm>
          <a:prstGeom prst="rect">
            <a:avLst/>
          </a:prstGeom>
        </p:spPr>
        <p:txBody>
          <a:bodyPr lIns="0" tIns="0" rIns="0" bIns="0" rtlCol="0" anchor="t">
            <a:spAutoFit/>
          </a:bodyPr>
          <a:lstStyle/>
          <a:p>
            <a:pPr algn="just">
              <a:lnSpc>
                <a:spcPts val="4180"/>
              </a:lnSpc>
            </a:pPr>
            <a:r>
              <a:rPr lang="en-US" sz="3800">
                <a:solidFill>
                  <a:srgbClr val="FFFFFF"/>
                </a:solidFill>
                <a:latin typeface="Marcellus"/>
              </a:rPr>
              <a:t>To demonstrate consumption of the developed model, the generated Random Forest model was deployed using a streamlit cloud framework.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928704" y="-721093"/>
            <a:ext cx="7359296" cy="11008093"/>
            <a:chOff x="0" y="0"/>
            <a:chExt cx="2684691" cy="4015782"/>
          </a:xfrm>
        </p:grpSpPr>
        <p:sp>
          <p:nvSpPr>
            <p:cNvPr id="3" name="Freeform 3"/>
            <p:cNvSpPr/>
            <p:nvPr/>
          </p:nvSpPr>
          <p:spPr>
            <a:xfrm>
              <a:off x="0" y="0"/>
              <a:ext cx="2684691" cy="4015782"/>
            </a:xfrm>
            <a:custGeom>
              <a:avLst/>
              <a:gdLst/>
              <a:ahLst/>
              <a:cxnLst/>
              <a:rect l="l" t="t" r="r" b="b"/>
              <a:pathLst>
                <a:path w="2684691" h="4015782">
                  <a:moveTo>
                    <a:pt x="0" y="0"/>
                  </a:moveTo>
                  <a:lnTo>
                    <a:pt x="2684691" y="0"/>
                  </a:lnTo>
                  <a:lnTo>
                    <a:pt x="2684691" y="4015782"/>
                  </a:lnTo>
                  <a:lnTo>
                    <a:pt x="0" y="4015782"/>
                  </a:lnTo>
                  <a:close/>
                </a:path>
              </a:pathLst>
            </a:custGeom>
            <a:solidFill>
              <a:srgbClr val="D7414F"/>
            </a:solidFill>
          </p:spPr>
        </p:sp>
      </p:grpSp>
      <p:pic>
        <p:nvPicPr>
          <p:cNvPr id="4" name="Picture 4"/>
          <p:cNvPicPr>
            <a:picLocks noChangeAspect="1"/>
          </p:cNvPicPr>
          <p:nvPr/>
        </p:nvPicPr>
        <p:blipFill>
          <a:blip r:embed="rId2"/>
          <a:srcRect l="25195" t="370" r="24999"/>
          <a:stretch>
            <a:fillRect/>
          </a:stretch>
        </p:blipFill>
        <p:spPr>
          <a:xfrm>
            <a:off x="10928704" y="0"/>
            <a:ext cx="7359296" cy="10248900"/>
          </a:xfrm>
          <a:prstGeom prst="rect">
            <a:avLst/>
          </a:prstGeom>
        </p:spPr>
      </p:pic>
      <p:sp>
        <p:nvSpPr>
          <p:cNvPr id="5" name="TextBox 5"/>
          <p:cNvSpPr txBox="1"/>
          <p:nvPr/>
        </p:nvSpPr>
        <p:spPr>
          <a:xfrm>
            <a:off x="1028700" y="811294"/>
            <a:ext cx="9632634" cy="1149350"/>
          </a:xfrm>
          <a:prstGeom prst="rect">
            <a:avLst/>
          </a:prstGeom>
        </p:spPr>
        <p:txBody>
          <a:bodyPr lIns="0" tIns="0" rIns="0" bIns="0" rtlCol="0" anchor="t">
            <a:spAutoFit/>
          </a:bodyPr>
          <a:lstStyle/>
          <a:p>
            <a:pPr>
              <a:lnSpc>
                <a:spcPts val="8800"/>
              </a:lnSpc>
            </a:pPr>
            <a:r>
              <a:rPr lang="en-US" sz="8000">
                <a:solidFill>
                  <a:srgbClr val="333333"/>
                </a:solidFill>
                <a:latin typeface="Marcellus"/>
              </a:rPr>
              <a:t>CONCLUSION</a:t>
            </a:r>
          </a:p>
        </p:txBody>
      </p:sp>
      <p:sp>
        <p:nvSpPr>
          <p:cNvPr id="6" name="TextBox 6"/>
          <p:cNvSpPr txBox="1"/>
          <p:nvPr/>
        </p:nvSpPr>
        <p:spPr>
          <a:xfrm>
            <a:off x="297583" y="2401159"/>
            <a:ext cx="10363750" cy="5587361"/>
          </a:xfrm>
          <a:prstGeom prst="rect">
            <a:avLst/>
          </a:prstGeom>
        </p:spPr>
        <p:txBody>
          <a:bodyPr lIns="0" tIns="0" rIns="0" bIns="0" rtlCol="0" anchor="t">
            <a:spAutoFit/>
          </a:bodyPr>
          <a:lstStyle/>
          <a:p>
            <a:pPr algn="just">
              <a:lnSpc>
                <a:spcPts val="4902"/>
              </a:lnSpc>
            </a:pPr>
            <a:r>
              <a:rPr lang="en-US" sz="4456">
                <a:solidFill>
                  <a:srgbClr val="333333"/>
                </a:solidFill>
                <a:latin typeface="Marcellus"/>
              </a:rPr>
              <a:t>We built three models, the DNN, K-NN and XGBoost. We discovered that the best-performing model on the two datasets is K-NN with an accuracy of 97%. The K-NN model was then deployed to predict injury occurrences in order to allow development of proper approaches to injury prevention for athletes.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3336358" y="4199914"/>
            <a:ext cx="717424" cy="71742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grpSp>
        <p:nvGrpSpPr>
          <p:cNvPr id="4" name="Group 4"/>
          <p:cNvGrpSpPr/>
          <p:nvPr/>
        </p:nvGrpSpPr>
        <p:grpSpPr>
          <a:xfrm>
            <a:off x="3344212" y="6880970"/>
            <a:ext cx="717424" cy="71742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sp>
        <p:nvSpPr>
          <p:cNvPr id="6" name="TextBox 6"/>
          <p:cNvSpPr txBox="1"/>
          <p:nvPr/>
        </p:nvSpPr>
        <p:spPr>
          <a:xfrm>
            <a:off x="6227018" y="1350698"/>
            <a:ext cx="6664480" cy="1066165"/>
          </a:xfrm>
          <a:prstGeom prst="rect">
            <a:avLst/>
          </a:prstGeom>
        </p:spPr>
        <p:txBody>
          <a:bodyPr lIns="0" tIns="0" rIns="0" bIns="0" rtlCol="0" anchor="t">
            <a:spAutoFit/>
          </a:bodyPr>
          <a:lstStyle/>
          <a:p>
            <a:pPr algn="r">
              <a:lnSpc>
                <a:spcPts val="8329"/>
              </a:lnSpc>
            </a:pPr>
            <a:r>
              <a:rPr lang="en-US" sz="6999">
                <a:solidFill>
                  <a:srgbClr val="333333"/>
                </a:solidFill>
                <a:latin typeface="Lato Bold"/>
              </a:rPr>
              <a:t>PRESENTERS</a:t>
            </a:r>
          </a:p>
        </p:txBody>
      </p:sp>
      <p:sp>
        <p:nvSpPr>
          <p:cNvPr id="7" name="TextBox 7"/>
          <p:cNvSpPr txBox="1"/>
          <p:nvPr/>
        </p:nvSpPr>
        <p:spPr>
          <a:xfrm>
            <a:off x="4703157" y="4083689"/>
            <a:ext cx="6255655" cy="624277"/>
          </a:xfrm>
          <a:prstGeom prst="rect">
            <a:avLst/>
          </a:prstGeom>
        </p:spPr>
        <p:txBody>
          <a:bodyPr lIns="0" tIns="0" rIns="0" bIns="0" rtlCol="0" anchor="t">
            <a:spAutoFit/>
          </a:bodyPr>
          <a:lstStyle/>
          <a:p>
            <a:pPr>
              <a:lnSpc>
                <a:spcPts val="4878"/>
              </a:lnSpc>
              <a:spcBef>
                <a:spcPct val="0"/>
              </a:spcBef>
            </a:pPr>
            <a:r>
              <a:rPr lang="en-US" sz="4099">
                <a:solidFill>
                  <a:srgbClr val="D7414F"/>
                </a:solidFill>
                <a:latin typeface="Marcellus"/>
              </a:rPr>
              <a:t>Egbaidomeh Daniel Ehiz</a:t>
            </a:r>
          </a:p>
        </p:txBody>
      </p:sp>
      <p:sp>
        <p:nvSpPr>
          <p:cNvPr id="8" name="TextBox 8"/>
          <p:cNvSpPr txBox="1"/>
          <p:nvPr/>
        </p:nvSpPr>
        <p:spPr>
          <a:xfrm>
            <a:off x="4703157" y="6788197"/>
            <a:ext cx="3047723" cy="605035"/>
          </a:xfrm>
          <a:prstGeom prst="rect">
            <a:avLst/>
          </a:prstGeom>
        </p:spPr>
        <p:txBody>
          <a:bodyPr lIns="0" tIns="0" rIns="0" bIns="0" rtlCol="0" anchor="t">
            <a:spAutoFit/>
          </a:bodyPr>
          <a:lstStyle/>
          <a:p>
            <a:pPr>
              <a:lnSpc>
                <a:spcPts val="4759"/>
              </a:lnSpc>
              <a:spcBef>
                <a:spcPct val="0"/>
              </a:spcBef>
            </a:pPr>
            <a:r>
              <a:rPr lang="en-US" sz="3999">
                <a:solidFill>
                  <a:srgbClr val="D7414F"/>
                </a:solidFill>
                <a:latin typeface="Marcellus"/>
              </a:rPr>
              <a:t>Daniel Kurui</a:t>
            </a:r>
          </a:p>
        </p:txBody>
      </p:sp>
      <p:sp>
        <p:nvSpPr>
          <p:cNvPr id="9" name="TextBox 9"/>
          <p:cNvSpPr txBox="1"/>
          <p:nvPr/>
        </p:nvSpPr>
        <p:spPr>
          <a:xfrm>
            <a:off x="4703157" y="4773311"/>
            <a:ext cx="4440843" cy="345772"/>
          </a:xfrm>
          <a:prstGeom prst="rect">
            <a:avLst/>
          </a:prstGeom>
        </p:spPr>
        <p:txBody>
          <a:bodyPr lIns="0" tIns="0" rIns="0" bIns="0" rtlCol="0" anchor="t">
            <a:spAutoFit/>
          </a:bodyPr>
          <a:lstStyle/>
          <a:p>
            <a:pPr>
              <a:lnSpc>
                <a:spcPts val="2736"/>
              </a:lnSpc>
              <a:spcBef>
                <a:spcPct val="0"/>
              </a:spcBef>
            </a:pPr>
            <a:r>
              <a:rPr lang="en-US" sz="2299">
                <a:solidFill>
                  <a:srgbClr val="333333"/>
                </a:solidFill>
                <a:latin typeface="Open Sans Italics"/>
              </a:rPr>
              <a:t>PRESENTER 1</a:t>
            </a:r>
          </a:p>
        </p:txBody>
      </p:sp>
      <p:sp>
        <p:nvSpPr>
          <p:cNvPr id="10" name="TextBox 10"/>
          <p:cNvSpPr txBox="1"/>
          <p:nvPr/>
        </p:nvSpPr>
        <p:spPr>
          <a:xfrm>
            <a:off x="4703157" y="7310231"/>
            <a:ext cx="4440843" cy="345772"/>
          </a:xfrm>
          <a:prstGeom prst="rect">
            <a:avLst/>
          </a:prstGeom>
        </p:spPr>
        <p:txBody>
          <a:bodyPr lIns="0" tIns="0" rIns="0" bIns="0" rtlCol="0" anchor="t">
            <a:spAutoFit/>
          </a:bodyPr>
          <a:lstStyle/>
          <a:p>
            <a:pPr>
              <a:lnSpc>
                <a:spcPts val="2736"/>
              </a:lnSpc>
              <a:spcBef>
                <a:spcPct val="0"/>
              </a:spcBef>
            </a:pPr>
            <a:r>
              <a:rPr lang="en-US" sz="2299">
                <a:solidFill>
                  <a:srgbClr val="333333"/>
                </a:solidFill>
                <a:latin typeface="Open Sans Italics"/>
              </a:rPr>
              <a:t>PRESENTER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928704" y="-721093"/>
            <a:ext cx="8718045" cy="11008093"/>
            <a:chOff x="0" y="0"/>
            <a:chExt cx="3180366" cy="4015782"/>
          </a:xfrm>
        </p:grpSpPr>
        <p:sp>
          <p:nvSpPr>
            <p:cNvPr id="3" name="Freeform 3"/>
            <p:cNvSpPr/>
            <p:nvPr/>
          </p:nvSpPr>
          <p:spPr>
            <a:xfrm>
              <a:off x="0" y="0"/>
              <a:ext cx="3180366" cy="4015782"/>
            </a:xfrm>
            <a:custGeom>
              <a:avLst/>
              <a:gdLst/>
              <a:ahLst/>
              <a:cxnLst/>
              <a:rect l="l" t="t" r="r" b="b"/>
              <a:pathLst>
                <a:path w="3180366" h="4015782">
                  <a:moveTo>
                    <a:pt x="0" y="0"/>
                  </a:moveTo>
                  <a:lnTo>
                    <a:pt x="3180366" y="0"/>
                  </a:lnTo>
                  <a:lnTo>
                    <a:pt x="3180366" y="4015782"/>
                  </a:lnTo>
                  <a:lnTo>
                    <a:pt x="0" y="4015782"/>
                  </a:lnTo>
                  <a:close/>
                </a:path>
              </a:pathLst>
            </a:custGeom>
            <a:solidFill>
              <a:srgbClr val="D7414F"/>
            </a:solidFill>
          </p:spPr>
        </p:sp>
      </p:grpSp>
      <p:pic>
        <p:nvPicPr>
          <p:cNvPr id="4" name="Picture 4"/>
          <p:cNvPicPr>
            <a:picLocks noChangeAspect="1"/>
          </p:cNvPicPr>
          <p:nvPr/>
        </p:nvPicPr>
        <p:blipFill>
          <a:blip r:embed="rId2"/>
          <a:srcRect l="7269" t="23" r="21190"/>
          <a:stretch>
            <a:fillRect/>
          </a:stretch>
        </p:blipFill>
        <p:spPr>
          <a:xfrm>
            <a:off x="10928704" y="2387"/>
            <a:ext cx="7359296" cy="10284613"/>
          </a:xfrm>
          <a:prstGeom prst="rect">
            <a:avLst/>
          </a:prstGeom>
        </p:spPr>
      </p:pic>
      <p:sp>
        <p:nvSpPr>
          <p:cNvPr id="5" name="TextBox 5"/>
          <p:cNvSpPr txBox="1"/>
          <p:nvPr/>
        </p:nvSpPr>
        <p:spPr>
          <a:xfrm>
            <a:off x="1028700" y="811294"/>
            <a:ext cx="9632634" cy="1149225"/>
          </a:xfrm>
          <a:prstGeom prst="rect">
            <a:avLst/>
          </a:prstGeom>
        </p:spPr>
        <p:txBody>
          <a:bodyPr lIns="0" tIns="0" rIns="0" bIns="0" rtlCol="0" anchor="t">
            <a:spAutoFit/>
          </a:bodyPr>
          <a:lstStyle/>
          <a:p>
            <a:pPr>
              <a:lnSpc>
                <a:spcPts val="8800"/>
              </a:lnSpc>
            </a:pPr>
            <a:r>
              <a:rPr lang="en-US" sz="8000">
                <a:solidFill>
                  <a:srgbClr val="333333"/>
                </a:solidFill>
                <a:latin typeface="Marcellus"/>
              </a:rPr>
              <a:t>LIMITATIONS</a:t>
            </a:r>
          </a:p>
        </p:txBody>
      </p:sp>
      <p:sp>
        <p:nvSpPr>
          <p:cNvPr id="6" name="TextBox 6"/>
          <p:cNvSpPr txBox="1"/>
          <p:nvPr/>
        </p:nvSpPr>
        <p:spPr>
          <a:xfrm>
            <a:off x="1028700" y="2592539"/>
            <a:ext cx="9085571" cy="1846583"/>
          </a:xfrm>
          <a:prstGeom prst="rect">
            <a:avLst/>
          </a:prstGeom>
        </p:spPr>
        <p:txBody>
          <a:bodyPr lIns="0" tIns="0" rIns="0" bIns="0" rtlCol="0" anchor="t">
            <a:spAutoFit/>
          </a:bodyPr>
          <a:lstStyle/>
          <a:p>
            <a:pPr marL="950009" lvl="1" indent="-475005">
              <a:lnSpc>
                <a:spcPts val="4840"/>
              </a:lnSpc>
              <a:buFont typeface="Arial"/>
              <a:buChar char="•"/>
            </a:pPr>
            <a:r>
              <a:rPr lang="en-US" sz="4400">
                <a:solidFill>
                  <a:srgbClr val="333333"/>
                </a:solidFill>
                <a:latin typeface="Marcellus"/>
              </a:rPr>
              <a:t>Huge Data Imbalance</a:t>
            </a:r>
          </a:p>
          <a:p>
            <a:pPr marL="950009" lvl="1" indent="-475005">
              <a:lnSpc>
                <a:spcPts val="4840"/>
              </a:lnSpc>
              <a:buFont typeface="Arial"/>
              <a:buChar char="•"/>
            </a:pPr>
            <a:r>
              <a:rPr lang="en-US" sz="4400">
                <a:solidFill>
                  <a:srgbClr val="333333"/>
                </a:solidFill>
                <a:latin typeface="Marcellus"/>
              </a:rPr>
              <a:t>Collaboration </a:t>
            </a:r>
          </a:p>
          <a:p>
            <a:pPr marL="950009" lvl="1" indent="-475005">
              <a:lnSpc>
                <a:spcPts val="4840"/>
              </a:lnSpc>
              <a:buFont typeface="Arial"/>
              <a:buChar char="•"/>
            </a:pPr>
            <a:r>
              <a:rPr lang="en-US" sz="4400">
                <a:solidFill>
                  <a:srgbClr val="333333"/>
                </a:solidFill>
                <a:latin typeface="Marcellus"/>
              </a:rPr>
              <a:t>Time Contrains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928704" y="-721093"/>
            <a:ext cx="8718045" cy="11008093"/>
            <a:chOff x="0" y="0"/>
            <a:chExt cx="3180366" cy="4015782"/>
          </a:xfrm>
        </p:grpSpPr>
        <p:sp>
          <p:nvSpPr>
            <p:cNvPr id="3" name="Freeform 3"/>
            <p:cNvSpPr/>
            <p:nvPr/>
          </p:nvSpPr>
          <p:spPr>
            <a:xfrm>
              <a:off x="0" y="0"/>
              <a:ext cx="3180366" cy="4015782"/>
            </a:xfrm>
            <a:custGeom>
              <a:avLst/>
              <a:gdLst/>
              <a:ahLst/>
              <a:cxnLst/>
              <a:rect l="l" t="t" r="r" b="b"/>
              <a:pathLst>
                <a:path w="3180366" h="4015782">
                  <a:moveTo>
                    <a:pt x="0" y="0"/>
                  </a:moveTo>
                  <a:lnTo>
                    <a:pt x="3180366" y="0"/>
                  </a:lnTo>
                  <a:lnTo>
                    <a:pt x="3180366" y="4015782"/>
                  </a:lnTo>
                  <a:lnTo>
                    <a:pt x="0" y="4015782"/>
                  </a:lnTo>
                  <a:close/>
                </a:path>
              </a:pathLst>
            </a:custGeom>
            <a:solidFill>
              <a:srgbClr val="D7414F"/>
            </a:solidFill>
          </p:spPr>
        </p:sp>
      </p:grpSp>
      <p:sp>
        <p:nvSpPr>
          <p:cNvPr id="4" name="TextBox 4"/>
          <p:cNvSpPr txBox="1"/>
          <p:nvPr/>
        </p:nvSpPr>
        <p:spPr>
          <a:xfrm>
            <a:off x="630985" y="3245599"/>
            <a:ext cx="9632634" cy="5057503"/>
          </a:xfrm>
          <a:prstGeom prst="rect">
            <a:avLst/>
          </a:prstGeom>
        </p:spPr>
        <p:txBody>
          <a:bodyPr lIns="0" tIns="0" rIns="0" bIns="0" rtlCol="0" anchor="t">
            <a:spAutoFit/>
          </a:bodyPr>
          <a:lstStyle/>
          <a:p>
            <a:pPr algn="ctr">
              <a:lnSpc>
                <a:spcPts val="19797"/>
              </a:lnSpc>
            </a:pPr>
            <a:r>
              <a:rPr lang="en-US" sz="17997">
                <a:solidFill>
                  <a:srgbClr val="333333"/>
                </a:solidFill>
                <a:latin typeface="Marcellus"/>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3387" y="0"/>
            <a:ext cx="4414298" cy="10467953"/>
            <a:chOff x="0" y="0"/>
            <a:chExt cx="1610348" cy="3818738"/>
          </a:xfrm>
        </p:grpSpPr>
        <p:sp>
          <p:nvSpPr>
            <p:cNvPr id="3" name="Freeform 3"/>
            <p:cNvSpPr/>
            <p:nvPr/>
          </p:nvSpPr>
          <p:spPr>
            <a:xfrm>
              <a:off x="0" y="0"/>
              <a:ext cx="1610348" cy="3818738"/>
            </a:xfrm>
            <a:custGeom>
              <a:avLst/>
              <a:gdLst/>
              <a:ahLst/>
              <a:cxnLst/>
              <a:rect l="l" t="t" r="r" b="b"/>
              <a:pathLst>
                <a:path w="1610348" h="3818738">
                  <a:moveTo>
                    <a:pt x="0" y="0"/>
                  </a:moveTo>
                  <a:lnTo>
                    <a:pt x="1610348" y="0"/>
                  </a:lnTo>
                  <a:lnTo>
                    <a:pt x="1610348" y="3818738"/>
                  </a:lnTo>
                  <a:lnTo>
                    <a:pt x="0" y="3818738"/>
                  </a:lnTo>
                  <a:close/>
                </a:path>
              </a:pathLst>
            </a:custGeom>
            <a:solidFill>
              <a:srgbClr val="D7414F"/>
            </a:solidFill>
          </p:spPr>
        </p:sp>
      </p:grpSp>
      <p:sp>
        <p:nvSpPr>
          <p:cNvPr id="4" name="TextBox 4"/>
          <p:cNvSpPr txBox="1"/>
          <p:nvPr/>
        </p:nvSpPr>
        <p:spPr>
          <a:xfrm>
            <a:off x="5639411" y="737436"/>
            <a:ext cx="11873186" cy="1267957"/>
          </a:xfrm>
          <a:prstGeom prst="rect">
            <a:avLst/>
          </a:prstGeom>
        </p:spPr>
        <p:txBody>
          <a:bodyPr lIns="0" tIns="0" rIns="0" bIns="0" rtlCol="0" anchor="t">
            <a:spAutoFit/>
          </a:bodyPr>
          <a:lstStyle/>
          <a:p>
            <a:pPr>
              <a:lnSpc>
                <a:spcPts val="9995"/>
              </a:lnSpc>
            </a:pPr>
            <a:r>
              <a:rPr lang="en-US" sz="8399">
                <a:solidFill>
                  <a:srgbClr val="333333"/>
                </a:solidFill>
                <a:latin typeface="Marcellus"/>
              </a:rPr>
              <a:t>AGENDA</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5588915" y="1876500"/>
            <a:ext cx="1508938" cy="714860"/>
          </a:xfrm>
          <a:prstGeom prst="rect">
            <a:avLst/>
          </a:prstGeom>
        </p:spPr>
      </p:pic>
      <p:sp>
        <p:nvSpPr>
          <p:cNvPr id="6" name="TextBox 6"/>
          <p:cNvSpPr txBox="1"/>
          <p:nvPr/>
        </p:nvSpPr>
        <p:spPr>
          <a:xfrm>
            <a:off x="5239656" y="4472368"/>
            <a:ext cx="2212249" cy="758825"/>
          </a:xfrm>
          <a:prstGeom prst="rect">
            <a:avLst/>
          </a:prstGeom>
        </p:spPr>
        <p:txBody>
          <a:bodyPr lIns="0" tIns="0" rIns="0" bIns="0" rtlCol="0" anchor="t">
            <a:spAutoFit/>
          </a:bodyPr>
          <a:lstStyle/>
          <a:p>
            <a:pPr algn="ctr">
              <a:lnSpc>
                <a:spcPts val="5950"/>
              </a:lnSpc>
              <a:spcBef>
                <a:spcPct val="0"/>
              </a:spcBef>
            </a:pPr>
            <a:r>
              <a:rPr lang="en-US" sz="5000">
                <a:solidFill>
                  <a:srgbClr val="D7414F"/>
                </a:solidFill>
                <a:latin typeface="Marcellus Bold"/>
              </a:rPr>
              <a:t>01</a:t>
            </a:r>
          </a:p>
        </p:txBody>
      </p:sp>
      <p:sp>
        <p:nvSpPr>
          <p:cNvPr id="7" name="TextBox 7"/>
          <p:cNvSpPr txBox="1"/>
          <p:nvPr/>
        </p:nvSpPr>
        <p:spPr>
          <a:xfrm>
            <a:off x="5239656" y="7306139"/>
            <a:ext cx="2212249" cy="758820"/>
          </a:xfrm>
          <a:prstGeom prst="rect">
            <a:avLst/>
          </a:prstGeom>
        </p:spPr>
        <p:txBody>
          <a:bodyPr lIns="0" tIns="0" rIns="0" bIns="0" rtlCol="0" anchor="t">
            <a:spAutoFit/>
          </a:bodyPr>
          <a:lstStyle/>
          <a:p>
            <a:pPr algn="ctr">
              <a:lnSpc>
                <a:spcPts val="5950"/>
              </a:lnSpc>
              <a:spcBef>
                <a:spcPct val="0"/>
              </a:spcBef>
            </a:pPr>
            <a:r>
              <a:rPr lang="en-US" sz="5000">
                <a:solidFill>
                  <a:srgbClr val="D7414F"/>
                </a:solidFill>
                <a:latin typeface="Marcellus Bold"/>
              </a:rPr>
              <a:t>04</a:t>
            </a:r>
          </a:p>
        </p:txBody>
      </p:sp>
      <p:sp>
        <p:nvSpPr>
          <p:cNvPr id="8" name="TextBox 8"/>
          <p:cNvSpPr txBox="1"/>
          <p:nvPr/>
        </p:nvSpPr>
        <p:spPr>
          <a:xfrm>
            <a:off x="8289585" y="4472368"/>
            <a:ext cx="2212249" cy="758825"/>
          </a:xfrm>
          <a:prstGeom prst="rect">
            <a:avLst/>
          </a:prstGeom>
        </p:spPr>
        <p:txBody>
          <a:bodyPr lIns="0" tIns="0" rIns="0" bIns="0" rtlCol="0" anchor="t">
            <a:spAutoFit/>
          </a:bodyPr>
          <a:lstStyle/>
          <a:p>
            <a:pPr algn="ctr">
              <a:lnSpc>
                <a:spcPts val="5950"/>
              </a:lnSpc>
              <a:spcBef>
                <a:spcPct val="0"/>
              </a:spcBef>
            </a:pPr>
            <a:r>
              <a:rPr lang="en-US" sz="5000">
                <a:solidFill>
                  <a:srgbClr val="D7414F"/>
                </a:solidFill>
                <a:latin typeface="Marcellus Bold"/>
              </a:rPr>
              <a:t>02</a:t>
            </a:r>
          </a:p>
        </p:txBody>
      </p:sp>
      <p:sp>
        <p:nvSpPr>
          <p:cNvPr id="9" name="TextBox 9"/>
          <p:cNvSpPr txBox="1"/>
          <p:nvPr/>
        </p:nvSpPr>
        <p:spPr>
          <a:xfrm>
            <a:off x="8289585" y="7306139"/>
            <a:ext cx="2212249" cy="758820"/>
          </a:xfrm>
          <a:prstGeom prst="rect">
            <a:avLst/>
          </a:prstGeom>
        </p:spPr>
        <p:txBody>
          <a:bodyPr lIns="0" tIns="0" rIns="0" bIns="0" rtlCol="0" anchor="t">
            <a:spAutoFit/>
          </a:bodyPr>
          <a:lstStyle/>
          <a:p>
            <a:pPr algn="ctr">
              <a:lnSpc>
                <a:spcPts val="5950"/>
              </a:lnSpc>
              <a:spcBef>
                <a:spcPct val="0"/>
              </a:spcBef>
            </a:pPr>
            <a:r>
              <a:rPr lang="en-US" sz="5000">
                <a:solidFill>
                  <a:srgbClr val="D7414F"/>
                </a:solidFill>
                <a:latin typeface="Marcellus Bold"/>
              </a:rPr>
              <a:t>05</a:t>
            </a:r>
          </a:p>
        </p:txBody>
      </p:sp>
      <p:sp>
        <p:nvSpPr>
          <p:cNvPr id="10" name="TextBox 10"/>
          <p:cNvSpPr txBox="1"/>
          <p:nvPr/>
        </p:nvSpPr>
        <p:spPr>
          <a:xfrm>
            <a:off x="11270590" y="4472368"/>
            <a:ext cx="2212249" cy="758825"/>
          </a:xfrm>
          <a:prstGeom prst="rect">
            <a:avLst/>
          </a:prstGeom>
        </p:spPr>
        <p:txBody>
          <a:bodyPr lIns="0" tIns="0" rIns="0" bIns="0" rtlCol="0" anchor="t">
            <a:spAutoFit/>
          </a:bodyPr>
          <a:lstStyle/>
          <a:p>
            <a:pPr algn="ctr">
              <a:lnSpc>
                <a:spcPts val="5950"/>
              </a:lnSpc>
              <a:spcBef>
                <a:spcPct val="0"/>
              </a:spcBef>
            </a:pPr>
            <a:r>
              <a:rPr lang="en-US" sz="5000">
                <a:solidFill>
                  <a:srgbClr val="D7414F"/>
                </a:solidFill>
                <a:latin typeface="Marcellus Bold"/>
              </a:rPr>
              <a:t>03</a:t>
            </a:r>
          </a:p>
        </p:txBody>
      </p:sp>
      <p:sp>
        <p:nvSpPr>
          <p:cNvPr id="11" name="TextBox 11"/>
          <p:cNvSpPr txBox="1"/>
          <p:nvPr/>
        </p:nvSpPr>
        <p:spPr>
          <a:xfrm>
            <a:off x="11435284" y="7306139"/>
            <a:ext cx="2212249" cy="758820"/>
          </a:xfrm>
          <a:prstGeom prst="rect">
            <a:avLst/>
          </a:prstGeom>
        </p:spPr>
        <p:txBody>
          <a:bodyPr lIns="0" tIns="0" rIns="0" bIns="0" rtlCol="0" anchor="t">
            <a:spAutoFit/>
          </a:bodyPr>
          <a:lstStyle/>
          <a:p>
            <a:pPr algn="ctr">
              <a:lnSpc>
                <a:spcPts val="5950"/>
              </a:lnSpc>
              <a:spcBef>
                <a:spcPct val="0"/>
              </a:spcBef>
            </a:pPr>
            <a:r>
              <a:rPr lang="en-US" sz="5000">
                <a:solidFill>
                  <a:srgbClr val="D7414F"/>
                </a:solidFill>
                <a:latin typeface="Marcellus Bold"/>
              </a:rPr>
              <a:t>06</a:t>
            </a:r>
          </a:p>
        </p:txBody>
      </p:sp>
      <p:sp>
        <p:nvSpPr>
          <p:cNvPr id="12" name="TextBox 12"/>
          <p:cNvSpPr txBox="1"/>
          <p:nvPr/>
        </p:nvSpPr>
        <p:spPr>
          <a:xfrm>
            <a:off x="5005721" y="5574281"/>
            <a:ext cx="2680119" cy="288054"/>
          </a:xfrm>
          <a:prstGeom prst="rect">
            <a:avLst/>
          </a:prstGeom>
        </p:spPr>
        <p:txBody>
          <a:bodyPr lIns="0" tIns="0" rIns="0" bIns="0" rtlCol="0" anchor="t">
            <a:spAutoFit/>
          </a:bodyPr>
          <a:lstStyle/>
          <a:p>
            <a:pPr algn="ctr">
              <a:lnSpc>
                <a:spcPts val="2261"/>
              </a:lnSpc>
              <a:spcBef>
                <a:spcPct val="0"/>
              </a:spcBef>
            </a:pPr>
            <a:r>
              <a:rPr lang="en-US" sz="1900">
                <a:solidFill>
                  <a:srgbClr val="333333"/>
                </a:solidFill>
                <a:latin typeface="Open Sans"/>
              </a:rPr>
              <a:t>INTRODUCTION</a:t>
            </a:r>
          </a:p>
        </p:txBody>
      </p:sp>
      <p:sp>
        <p:nvSpPr>
          <p:cNvPr id="13" name="TextBox 13"/>
          <p:cNvSpPr txBox="1"/>
          <p:nvPr/>
        </p:nvSpPr>
        <p:spPr>
          <a:xfrm>
            <a:off x="8356535" y="8188459"/>
            <a:ext cx="2680119" cy="573695"/>
          </a:xfrm>
          <a:prstGeom prst="rect">
            <a:avLst/>
          </a:prstGeom>
        </p:spPr>
        <p:txBody>
          <a:bodyPr lIns="0" tIns="0" rIns="0" bIns="0" rtlCol="0" anchor="t">
            <a:spAutoFit/>
          </a:bodyPr>
          <a:lstStyle/>
          <a:p>
            <a:pPr algn="ctr">
              <a:lnSpc>
                <a:spcPts val="2261"/>
              </a:lnSpc>
              <a:spcBef>
                <a:spcPct val="0"/>
              </a:spcBef>
            </a:pPr>
            <a:r>
              <a:rPr lang="en-US" sz="1900">
                <a:solidFill>
                  <a:srgbClr val="333333"/>
                </a:solidFill>
                <a:latin typeface="Open Sans"/>
              </a:rPr>
              <a:t>MODEL BUILDING AND DEPLOYMENT</a:t>
            </a:r>
          </a:p>
        </p:txBody>
      </p:sp>
      <p:sp>
        <p:nvSpPr>
          <p:cNvPr id="14" name="TextBox 14"/>
          <p:cNvSpPr txBox="1"/>
          <p:nvPr/>
        </p:nvSpPr>
        <p:spPr>
          <a:xfrm>
            <a:off x="8055650" y="5574281"/>
            <a:ext cx="2680119" cy="573695"/>
          </a:xfrm>
          <a:prstGeom prst="rect">
            <a:avLst/>
          </a:prstGeom>
        </p:spPr>
        <p:txBody>
          <a:bodyPr lIns="0" tIns="0" rIns="0" bIns="0" rtlCol="0" anchor="t">
            <a:spAutoFit/>
          </a:bodyPr>
          <a:lstStyle/>
          <a:p>
            <a:pPr algn="ctr">
              <a:lnSpc>
                <a:spcPts val="2261"/>
              </a:lnSpc>
            </a:pPr>
            <a:r>
              <a:rPr lang="en-US" sz="1900">
                <a:solidFill>
                  <a:srgbClr val="333333"/>
                </a:solidFill>
                <a:latin typeface="Open Sans"/>
              </a:rPr>
              <a:t>PROBLEM </a:t>
            </a:r>
          </a:p>
          <a:p>
            <a:pPr algn="ctr">
              <a:lnSpc>
                <a:spcPts val="2261"/>
              </a:lnSpc>
              <a:spcBef>
                <a:spcPct val="0"/>
              </a:spcBef>
            </a:pPr>
            <a:r>
              <a:rPr lang="en-US" sz="1900">
                <a:solidFill>
                  <a:srgbClr val="333333"/>
                </a:solidFill>
                <a:latin typeface="Open Sans"/>
              </a:rPr>
              <a:t>STATEMENT </a:t>
            </a:r>
          </a:p>
        </p:txBody>
      </p:sp>
      <p:sp>
        <p:nvSpPr>
          <p:cNvPr id="15" name="TextBox 15"/>
          <p:cNvSpPr txBox="1"/>
          <p:nvPr/>
        </p:nvSpPr>
        <p:spPr>
          <a:xfrm>
            <a:off x="11435284" y="8331279"/>
            <a:ext cx="2680119" cy="288054"/>
          </a:xfrm>
          <a:prstGeom prst="rect">
            <a:avLst/>
          </a:prstGeom>
        </p:spPr>
        <p:txBody>
          <a:bodyPr lIns="0" tIns="0" rIns="0" bIns="0" rtlCol="0" anchor="t">
            <a:spAutoFit/>
          </a:bodyPr>
          <a:lstStyle/>
          <a:p>
            <a:pPr algn="ctr">
              <a:lnSpc>
                <a:spcPts val="2261"/>
              </a:lnSpc>
              <a:spcBef>
                <a:spcPct val="0"/>
              </a:spcBef>
            </a:pPr>
            <a:r>
              <a:rPr lang="en-US" sz="1900">
                <a:solidFill>
                  <a:srgbClr val="333333"/>
                </a:solidFill>
                <a:latin typeface="Open Sans"/>
              </a:rPr>
              <a:t>CONCLUSION</a:t>
            </a:r>
          </a:p>
        </p:txBody>
      </p:sp>
      <p:sp>
        <p:nvSpPr>
          <p:cNvPr id="16" name="TextBox 16"/>
          <p:cNvSpPr txBox="1"/>
          <p:nvPr/>
        </p:nvSpPr>
        <p:spPr>
          <a:xfrm>
            <a:off x="11036655" y="5574281"/>
            <a:ext cx="2680119" cy="288054"/>
          </a:xfrm>
          <a:prstGeom prst="rect">
            <a:avLst/>
          </a:prstGeom>
        </p:spPr>
        <p:txBody>
          <a:bodyPr lIns="0" tIns="0" rIns="0" bIns="0" rtlCol="0" anchor="t">
            <a:spAutoFit/>
          </a:bodyPr>
          <a:lstStyle/>
          <a:p>
            <a:pPr algn="ctr">
              <a:lnSpc>
                <a:spcPts val="2261"/>
              </a:lnSpc>
              <a:spcBef>
                <a:spcPct val="0"/>
              </a:spcBef>
            </a:pPr>
            <a:r>
              <a:rPr lang="en-US" sz="1900">
                <a:solidFill>
                  <a:srgbClr val="333333"/>
                </a:solidFill>
                <a:latin typeface="Open Sans"/>
              </a:rPr>
              <a:t>APPROACH</a:t>
            </a:r>
          </a:p>
        </p:txBody>
      </p:sp>
      <p:sp>
        <p:nvSpPr>
          <p:cNvPr id="17" name="TextBox 17"/>
          <p:cNvSpPr txBox="1"/>
          <p:nvPr/>
        </p:nvSpPr>
        <p:spPr>
          <a:xfrm>
            <a:off x="5239656" y="8331279"/>
            <a:ext cx="2680119" cy="288054"/>
          </a:xfrm>
          <a:prstGeom prst="rect">
            <a:avLst/>
          </a:prstGeom>
        </p:spPr>
        <p:txBody>
          <a:bodyPr lIns="0" tIns="0" rIns="0" bIns="0" rtlCol="0" anchor="t">
            <a:spAutoFit/>
          </a:bodyPr>
          <a:lstStyle/>
          <a:p>
            <a:pPr algn="ctr">
              <a:lnSpc>
                <a:spcPts val="2261"/>
              </a:lnSpc>
              <a:spcBef>
                <a:spcPct val="0"/>
              </a:spcBef>
            </a:pPr>
            <a:r>
              <a:rPr lang="en-US" sz="1900">
                <a:solidFill>
                  <a:srgbClr val="333333"/>
                </a:solidFill>
                <a:latin typeface="Open Sans"/>
              </a:rPr>
              <a:t>EDA</a:t>
            </a:r>
          </a:p>
        </p:txBody>
      </p:sp>
      <p:sp>
        <p:nvSpPr>
          <p:cNvPr id="18" name="AutoShape 18"/>
          <p:cNvSpPr/>
          <p:nvPr/>
        </p:nvSpPr>
        <p:spPr>
          <a:xfrm>
            <a:off x="5639411" y="6741243"/>
            <a:ext cx="10703973" cy="0"/>
          </a:xfrm>
          <a:prstGeom prst="line">
            <a:avLst/>
          </a:prstGeom>
          <a:ln w="9525" cap="flat">
            <a:solidFill>
              <a:srgbClr val="D7414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6010376" y="0"/>
            <a:ext cx="2277624" cy="10287000"/>
            <a:chOff x="0" y="0"/>
            <a:chExt cx="830883" cy="3752725"/>
          </a:xfrm>
        </p:grpSpPr>
        <p:sp>
          <p:nvSpPr>
            <p:cNvPr id="3" name="Freeform 3"/>
            <p:cNvSpPr/>
            <p:nvPr/>
          </p:nvSpPr>
          <p:spPr>
            <a:xfrm>
              <a:off x="0" y="0"/>
              <a:ext cx="830883" cy="3752726"/>
            </a:xfrm>
            <a:custGeom>
              <a:avLst/>
              <a:gdLst/>
              <a:ahLst/>
              <a:cxnLst/>
              <a:rect l="l" t="t" r="r" b="b"/>
              <a:pathLst>
                <a:path w="830883" h="3752726">
                  <a:moveTo>
                    <a:pt x="0" y="0"/>
                  </a:moveTo>
                  <a:lnTo>
                    <a:pt x="830883" y="0"/>
                  </a:lnTo>
                  <a:lnTo>
                    <a:pt x="830883" y="3752726"/>
                  </a:lnTo>
                  <a:lnTo>
                    <a:pt x="0" y="3752726"/>
                  </a:lnTo>
                  <a:close/>
                </a:path>
              </a:pathLst>
            </a:custGeom>
            <a:solidFill>
              <a:srgbClr val="D7414F"/>
            </a:solidFill>
          </p:spPr>
        </p:sp>
      </p:grpSp>
      <p:sp>
        <p:nvSpPr>
          <p:cNvPr id="4" name="TextBox 4"/>
          <p:cNvSpPr txBox="1"/>
          <p:nvPr/>
        </p:nvSpPr>
        <p:spPr>
          <a:xfrm>
            <a:off x="1506586" y="2599780"/>
            <a:ext cx="10032330" cy="1210310"/>
          </a:xfrm>
          <a:prstGeom prst="rect">
            <a:avLst/>
          </a:prstGeom>
        </p:spPr>
        <p:txBody>
          <a:bodyPr lIns="0" tIns="0" rIns="0" bIns="0" rtlCol="0" anchor="t">
            <a:spAutoFit/>
          </a:bodyPr>
          <a:lstStyle/>
          <a:p>
            <a:pPr>
              <a:lnSpc>
                <a:spcPts val="9520"/>
              </a:lnSpc>
            </a:pPr>
            <a:r>
              <a:rPr lang="en-US" sz="8000">
                <a:solidFill>
                  <a:srgbClr val="333333"/>
                </a:solidFill>
                <a:latin typeface="Marcellus"/>
              </a:rPr>
              <a:t>INTRODUCTION</a:t>
            </a:r>
          </a:p>
        </p:txBody>
      </p:sp>
      <p:sp>
        <p:nvSpPr>
          <p:cNvPr id="5" name="TextBox 5"/>
          <p:cNvSpPr txBox="1"/>
          <p:nvPr/>
        </p:nvSpPr>
        <p:spPr>
          <a:xfrm>
            <a:off x="1506586" y="5266870"/>
            <a:ext cx="9848850" cy="2813747"/>
          </a:xfrm>
          <a:prstGeom prst="rect">
            <a:avLst/>
          </a:prstGeom>
        </p:spPr>
        <p:txBody>
          <a:bodyPr lIns="0" tIns="0" rIns="0" bIns="0" rtlCol="0" anchor="t">
            <a:spAutoFit/>
          </a:bodyPr>
          <a:lstStyle/>
          <a:p>
            <a:pPr>
              <a:lnSpc>
                <a:spcPts val="4479"/>
              </a:lnSpc>
            </a:pPr>
            <a:r>
              <a:rPr lang="en-US" sz="3199">
                <a:solidFill>
                  <a:srgbClr val="333333"/>
                </a:solidFill>
                <a:latin typeface="Poppins"/>
              </a:rPr>
              <a:t>Injuries are common in sports and can have significant physical, psychological and financial consequences.Machine learning (ML) methods could be used to improve injury prediction and allow proper approaches to injury prevention.</a:t>
            </a:r>
          </a:p>
        </p:txBody>
      </p:sp>
      <p:sp>
        <p:nvSpPr>
          <p:cNvPr id="6" name="AutoShape 6"/>
          <p:cNvSpPr/>
          <p:nvPr/>
        </p:nvSpPr>
        <p:spPr>
          <a:xfrm rot="2808">
            <a:off x="802207" y="1021556"/>
            <a:ext cx="17485795" cy="0"/>
          </a:xfrm>
          <a:prstGeom prst="line">
            <a:avLst/>
          </a:prstGeom>
          <a:ln w="28575" cap="flat">
            <a:solidFill>
              <a:srgbClr val="D7414F"/>
            </a:solidFill>
            <a:prstDash val="solid"/>
            <a:headEnd type="none" w="sm" len="sm"/>
            <a:tailEnd type="none" w="sm" len="sm"/>
          </a:ln>
        </p:spPr>
      </p:sp>
      <p:sp>
        <p:nvSpPr>
          <p:cNvPr id="7" name="AutoShape 7"/>
          <p:cNvSpPr/>
          <p:nvPr/>
        </p:nvSpPr>
        <p:spPr>
          <a:xfrm>
            <a:off x="802210" y="9443382"/>
            <a:ext cx="17485790" cy="0"/>
          </a:xfrm>
          <a:prstGeom prst="line">
            <a:avLst/>
          </a:prstGeom>
          <a:ln w="28575" cap="flat">
            <a:solidFill>
              <a:srgbClr val="D7414F"/>
            </a:solidFill>
            <a:prstDash val="solid"/>
            <a:headEnd type="none" w="sm" len="sm"/>
            <a:tailEnd type="none" w="sm" len="sm"/>
          </a:ln>
        </p:spPr>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6010376" y="8163000"/>
            <a:ext cx="1508938" cy="714860"/>
          </a:xfrm>
          <a:prstGeom prst="rect">
            <a:avLst/>
          </a:prstGeom>
        </p:spPr>
      </p:pic>
      <p:grpSp>
        <p:nvGrpSpPr>
          <p:cNvPr id="9" name="Group 9"/>
          <p:cNvGrpSpPr/>
          <p:nvPr/>
        </p:nvGrpSpPr>
        <p:grpSpPr>
          <a:xfrm>
            <a:off x="-655307" y="4167692"/>
            <a:ext cx="1684007" cy="168400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grpSp>
        <p:nvGrpSpPr>
          <p:cNvPr id="11" name="Group 11"/>
          <p:cNvGrpSpPr/>
          <p:nvPr/>
        </p:nvGrpSpPr>
        <p:grpSpPr>
          <a:xfrm>
            <a:off x="11944350" y="1057275"/>
            <a:ext cx="6343650" cy="8414682"/>
            <a:chOff x="0" y="0"/>
            <a:chExt cx="8458200" cy="11219576"/>
          </a:xfrm>
        </p:grpSpPr>
        <p:pic>
          <p:nvPicPr>
            <p:cNvPr id="12" name="Picture 12"/>
            <p:cNvPicPr>
              <a:picLocks noChangeAspect="1"/>
            </p:cNvPicPr>
            <p:nvPr/>
          </p:nvPicPr>
          <p:blipFill>
            <a:blip r:embed="rId4"/>
            <a:srcRect l="25027" r="25027"/>
            <a:stretch>
              <a:fillRect/>
            </a:stretch>
          </p:blipFill>
          <p:spPr>
            <a:xfrm>
              <a:off x="0" y="0"/>
              <a:ext cx="8458200" cy="11219576"/>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6010376" y="0"/>
            <a:ext cx="2277624" cy="10287000"/>
            <a:chOff x="0" y="0"/>
            <a:chExt cx="830883" cy="3752725"/>
          </a:xfrm>
        </p:grpSpPr>
        <p:sp>
          <p:nvSpPr>
            <p:cNvPr id="3" name="Freeform 3"/>
            <p:cNvSpPr/>
            <p:nvPr/>
          </p:nvSpPr>
          <p:spPr>
            <a:xfrm>
              <a:off x="0" y="0"/>
              <a:ext cx="830883" cy="3752726"/>
            </a:xfrm>
            <a:custGeom>
              <a:avLst/>
              <a:gdLst/>
              <a:ahLst/>
              <a:cxnLst/>
              <a:rect l="l" t="t" r="r" b="b"/>
              <a:pathLst>
                <a:path w="830883" h="3752726">
                  <a:moveTo>
                    <a:pt x="0" y="0"/>
                  </a:moveTo>
                  <a:lnTo>
                    <a:pt x="830883" y="0"/>
                  </a:lnTo>
                  <a:lnTo>
                    <a:pt x="830883" y="3752726"/>
                  </a:lnTo>
                  <a:lnTo>
                    <a:pt x="0" y="3752726"/>
                  </a:lnTo>
                  <a:close/>
                </a:path>
              </a:pathLst>
            </a:custGeom>
            <a:solidFill>
              <a:srgbClr val="D7414F"/>
            </a:solidFill>
          </p:spPr>
        </p:sp>
      </p:grpSp>
      <p:sp>
        <p:nvSpPr>
          <p:cNvPr id="4" name="AutoShape 4"/>
          <p:cNvSpPr/>
          <p:nvPr/>
        </p:nvSpPr>
        <p:spPr>
          <a:xfrm rot="2808">
            <a:off x="802207" y="1021556"/>
            <a:ext cx="17485795" cy="0"/>
          </a:xfrm>
          <a:prstGeom prst="line">
            <a:avLst/>
          </a:prstGeom>
          <a:ln w="28575" cap="flat">
            <a:solidFill>
              <a:srgbClr val="D7414F"/>
            </a:solidFill>
            <a:prstDash val="solid"/>
            <a:headEnd type="none" w="sm" len="sm"/>
            <a:tailEnd type="none" w="sm" len="sm"/>
          </a:ln>
        </p:spPr>
      </p:sp>
      <p:sp>
        <p:nvSpPr>
          <p:cNvPr id="5" name="AutoShape 5"/>
          <p:cNvSpPr/>
          <p:nvPr/>
        </p:nvSpPr>
        <p:spPr>
          <a:xfrm>
            <a:off x="802210" y="9443382"/>
            <a:ext cx="17485790" cy="0"/>
          </a:xfrm>
          <a:prstGeom prst="line">
            <a:avLst/>
          </a:prstGeom>
          <a:ln w="28575" cap="flat">
            <a:solidFill>
              <a:srgbClr val="D7414F"/>
            </a:solidFill>
            <a:prstDash val="solid"/>
            <a:headEnd type="none" w="sm" len="sm"/>
            <a:tailEnd type="none" w="sm" len="sm"/>
          </a:ln>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6010376" y="8163000"/>
            <a:ext cx="1508938" cy="714860"/>
          </a:xfrm>
          <a:prstGeom prst="rect">
            <a:avLst/>
          </a:prstGeom>
        </p:spPr>
      </p:pic>
      <p:grpSp>
        <p:nvGrpSpPr>
          <p:cNvPr id="7" name="Group 7"/>
          <p:cNvGrpSpPr/>
          <p:nvPr/>
        </p:nvGrpSpPr>
        <p:grpSpPr>
          <a:xfrm>
            <a:off x="-655307" y="4167692"/>
            <a:ext cx="1684007" cy="168400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sp>
        <p:nvSpPr>
          <p:cNvPr id="11" name="TextBox 11"/>
          <p:cNvSpPr txBox="1"/>
          <p:nvPr/>
        </p:nvSpPr>
        <p:spPr>
          <a:xfrm>
            <a:off x="1506586" y="2599780"/>
            <a:ext cx="10032330" cy="1210206"/>
          </a:xfrm>
          <a:prstGeom prst="rect">
            <a:avLst/>
          </a:prstGeom>
        </p:spPr>
        <p:txBody>
          <a:bodyPr lIns="0" tIns="0" rIns="0" bIns="0" rtlCol="0" anchor="t">
            <a:spAutoFit/>
          </a:bodyPr>
          <a:lstStyle/>
          <a:p>
            <a:pPr>
              <a:lnSpc>
                <a:spcPts val="9520"/>
              </a:lnSpc>
            </a:pPr>
            <a:r>
              <a:rPr lang="en-US" sz="8000">
                <a:solidFill>
                  <a:srgbClr val="333333"/>
                </a:solidFill>
                <a:latin typeface="Marcellus"/>
              </a:rPr>
              <a:t>OBJECTIVE</a:t>
            </a:r>
          </a:p>
        </p:txBody>
      </p:sp>
      <p:sp>
        <p:nvSpPr>
          <p:cNvPr id="12" name="TextBox 12"/>
          <p:cNvSpPr txBox="1"/>
          <p:nvPr/>
        </p:nvSpPr>
        <p:spPr>
          <a:xfrm>
            <a:off x="802209" y="5823036"/>
            <a:ext cx="9848850" cy="2278894"/>
          </a:xfrm>
          <a:prstGeom prst="rect">
            <a:avLst/>
          </a:prstGeom>
        </p:spPr>
        <p:txBody>
          <a:bodyPr lIns="0" tIns="0" rIns="0" bIns="0" rtlCol="0" anchor="t">
            <a:spAutoFit/>
          </a:bodyPr>
          <a:lstStyle/>
          <a:p>
            <a:pPr algn="just">
              <a:lnSpc>
                <a:spcPts val="4479"/>
              </a:lnSpc>
            </a:pPr>
            <a:r>
              <a:rPr lang="en-US" sz="3199" dirty="0">
                <a:solidFill>
                  <a:srgbClr val="333333"/>
                </a:solidFill>
                <a:latin typeface="Poppins"/>
              </a:rPr>
              <a:t>The aim of our study was therefore to develop a machine learning model that can predict injury occurrences based on how the training regimen of an athlete</a:t>
            </a:r>
          </a:p>
        </p:txBody>
      </p:sp>
      <p:pic>
        <p:nvPicPr>
          <p:cNvPr id="1026" name="Picture 2" descr="See the source image">
            <a:extLst>
              <a:ext uri="{FF2B5EF4-FFF2-40B4-BE49-F238E27FC236}">
                <a16:creationId xmlns:a16="http://schemas.microsoft.com/office/drawing/2014/main" id="{33387EF2-5B95-119D-F5FC-C62750EAA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4725" y="1028698"/>
            <a:ext cx="7153275" cy="84146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7381025" y="0"/>
            <a:ext cx="11154625" cy="10287000"/>
            <a:chOff x="0" y="0"/>
            <a:chExt cx="4069238" cy="3752725"/>
          </a:xfrm>
        </p:grpSpPr>
        <p:sp>
          <p:nvSpPr>
            <p:cNvPr id="3" name="Freeform 3"/>
            <p:cNvSpPr/>
            <p:nvPr/>
          </p:nvSpPr>
          <p:spPr>
            <a:xfrm>
              <a:off x="0" y="0"/>
              <a:ext cx="4069238" cy="3752726"/>
            </a:xfrm>
            <a:custGeom>
              <a:avLst/>
              <a:gdLst/>
              <a:ahLst/>
              <a:cxnLst/>
              <a:rect l="l" t="t" r="r" b="b"/>
              <a:pathLst>
                <a:path w="4069238" h="3752726">
                  <a:moveTo>
                    <a:pt x="0" y="0"/>
                  </a:moveTo>
                  <a:lnTo>
                    <a:pt x="4069238" y="0"/>
                  </a:lnTo>
                  <a:lnTo>
                    <a:pt x="4069238" y="3752726"/>
                  </a:lnTo>
                  <a:lnTo>
                    <a:pt x="0" y="3752726"/>
                  </a:lnTo>
                  <a:close/>
                </a:path>
              </a:pathLst>
            </a:custGeom>
            <a:solidFill>
              <a:srgbClr val="D7414F"/>
            </a:solidFill>
          </p:spPr>
        </p:sp>
      </p:grpSp>
      <p:sp>
        <p:nvSpPr>
          <p:cNvPr id="4" name="AutoShape 4"/>
          <p:cNvSpPr/>
          <p:nvPr/>
        </p:nvSpPr>
        <p:spPr>
          <a:xfrm rot="-5400000">
            <a:off x="2394005" y="6324710"/>
            <a:ext cx="6684203" cy="0"/>
          </a:xfrm>
          <a:prstGeom prst="line">
            <a:avLst/>
          </a:prstGeom>
          <a:ln w="47625" cap="flat">
            <a:solidFill>
              <a:srgbClr val="EFEFEF"/>
            </a:solidFill>
            <a:prstDash val="solid"/>
            <a:headEnd type="none" w="sm" len="sm"/>
            <a:tailEnd type="none" w="sm" len="sm"/>
          </a:ln>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144745" y="1028700"/>
            <a:ext cx="1508938" cy="714860"/>
          </a:xfrm>
          <a:prstGeom prst="rect">
            <a:avLst/>
          </a:prstGeom>
        </p:spPr>
      </p:pic>
      <p:grpSp>
        <p:nvGrpSpPr>
          <p:cNvPr id="6" name="Group 6"/>
          <p:cNvGrpSpPr/>
          <p:nvPr/>
        </p:nvGrpSpPr>
        <p:grpSpPr>
          <a:xfrm>
            <a:off x="1028700" y="8856787"/>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grpSp>
        <p:nvGrpSpPr>
          <p:cNvPr id="8" name="Group 8"/>
          <p:cNvGrpSpPr/>
          <p:nvPr/>
        </p:nvGrpSpPr>
        <p:grpSpPr>
          <a:xfrm>
            <a:off x="1838168" y="8856787"/>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sp>
        <p:nvSpPr>
          <p:cNvPr id="11" name="TextBox 11"/>
          <p:cNvSpPr txBox="1"/>
          <p:nvPr/>
        </p:nvSpPr>
        <p:spPr>
          <a:xfrm>
            <a:off x="1028700" y="3938270"/>
            <a:ext cx="6031830" cy="2410252"/>
          </a:xfrm>
          <a:prstGeom prst="rect">
            <a:avLst/>
          </a:prstGeom>
        </p:spPr>
        <p:txBody>
          <a:bodyPr lIns="0" tIns="0" rIns="0" bIns="0" rtlCol="0" anchor="t">
            <a:spAutoFit/>
          </a:bodyPr>
          <a:lstStyle/>
          <a:p>
            <a:pPr>
              <a:lnSpc>
                <a:spcPts val="9520"/>
              </a:lnSpc>
            </a:pPr>
            <a:r>
              <a:rPr lang="en-US" sz="8000">
                <a:solidFill>
                  <a:srgbClr val="333333"/>
                </a:solidFill>
                <a:latin typeface="Marcellus"/>
              </a:rPr>
              <a:t>OUR APPROACH</a:t>
            </a:r>
          </a:p>
        </p:txBody>
      </p:sp>
      <p:sp>
        <p:nvSpPr>
          <p:cNvPr id="12" name="TextBox 12"/>
          <p:cNvSpPr txBox="1"/>
          <p:nvPr/>
        </p:nvSpPr>
        <p:spPr>
          <a:xfrm>
            <a:off x="7903662" y="0"/>
            <a:ext cx="10109351" cy="6441780"/>
          </a:xfrm>
          <a:prstGeom prst="rect">
            <a:avLst/>
          </a:prstGeom>
        </p:spPr>
        <p:txBody>
          <a:bodyPr lIns="0" tIns="0" rIns="0" bIns="0" rtlCol="0" anchor="t">
            <a:spAutoFit/>
          </a:bodyPr>
          <a:lstStyle/>
          <a:p>
            <a:pPr algn="just">
              <a:lnSpc>
                <a:spcPts val="4119"/>
              </a:lnSpc>
            </a:pPr>
            <a:r>
              <a:rPr lang="en-US" sz="3461">
                <a:solidFill>
                  <a:srgbClr val="E4E4E5"/>
                </a:solidFill>
                <a:latin typeface="Lato"/>
              </a:rPr>
              <a:t>WE BUILT 4 MACHINE LEARNING MODELS TO PREDICT INJURY OCURRENCES AND DEPLOYED BEST</a:t>
            </a:r>
            <a:r>
              <a:rPr lang="en-US" sz="3461">
                <a:solidFill>
                  <a:srgbClr val="D9D9D9"/>
                </a:solidFill>
                <a:latin typeface="Lato"/>
              </a:rPr>
              <a:t> </a:t>
            </a:r>
            <a:r>
              <a:rPr lang="en-US" sz="3461">
                <a:solidFill>
                  <a:srgbClr val="E4E4E5"/>
                </a:solidFill>
                <a:latin typeface="Lato"/>
              </a:rPr>
              <a:t>PERFORMING MODEL IN TERMS OF ACCURACY AND PRECISION.</a:t>
            </a:r>
          </a:p>
          <a:p>
            <a:pPr algn="just">
              <a:lnSpc>
                <a:spcPts val="4119"/>
              </a:lnSpc>
            </a:pPr>
            <a:endParaRPr lang="en-US" sz="3461">
              <a:solidFill>
                <a:srgbClr val="E4E4E5"/>
              </a:solidFill>
              <a:latin typeface="Lato"/>
            </a:endParaRPr>
          </a:p>
          <a:p>
            <a:pPr algn="just">
              <a:lnSpc>
                <a:spcPts val="4119"/>
              </a:lnSpc>
            </a:pPr>
            <a:r>
              <a:rPr lang="en-US" sz="3461">
                <a:solidFill>
                  <a:srgbClr val="E4E4E5"/>
                </a:solidFill>
                <a:latin typeface="Lato"/>
              </a:rPr>
              <a:t>•Deep Learning Neural Network (DNN)</a:t>
            </a:r>
          </a:p>
          <a:p>
            <a:pPr algn="just">
              <a:lnSpc>
                <a:spcPts val="4119"/>
              </a:lnSpc>
            </a:pPr>
            <a:r>
              <a:rPr lang="en-US" sz="3461">
                <a:solidFill>
                  <a:srgbClr val="E4E4E5"/>
                </a:solidFill>
                <a:latin typeface="Lato"/>
              </a:rPr>
              <a:t>•Extreme Gradient Boosting (XGBoost)</a:t>
            </a:r>
          </a:p>
          <a:p>
            <a:pPr algn="just">
              <a:lnSpc>
                <a:spcPts val="4119"/>
              </a:lnSpc>
            </a:pPr>
            <a:r>
              <a:rPr lang="en-US" sz="3461">
                <a:solidFill>
                  <a:srgbClr val="E4E4E5"/>
                </a:solidFill>
                <a:latin typeface="Lato"/>
              </a:rPr>
              <a:t>•K - Nearest Neighbours (KNN)</a:t>
            </a:r>
          </a:p>
          <a:p>
            <a:pPr algn="just">
              <a:lnSpc>
                <a:spcPts val="4119"/>
              </a:lnSpc>
            </a:pPr>
            <a:r>
              <a:rPr lang="en-US" sz="3461">
                <a:solidFill>
                  <a:srgbClr val="E4E4E5"/>
                </a:solidFill>
                <a:latin typeface="Lato"/>
              </a:rPr>
              <a:t>•Random Forest Classifier</a:t>
            </a:r>
          </a:p>
          <a:p>
            <a:pPr algn="just">
              <a:lnSpc>
                <a:spcPts val="4119"/>
              </a:lnSpc>
            </a:pPr>
            <a:endParaRPr lang="en-US" sz="3461">
              <a:solidFill>
                <a:srgbClr val="E4E4E5"/>
              </a:solidFill>
              <a:latin typeface="Lato"/>
            </a:endParaRPr>
          </a:p>
          <a:p>
            <a:pPr algn="just">
              <a:lnSpc>
                <a:spcPts val="9990"/>
              </a:lnSpc>
            </a:pPr>
            <a:endParaRPr lang="en-US" sz="3461">
              <a:solidFill>
                <a:srgbClr val="E4E4E5"/>
              </a:solidFill>
              <a:latin typeface="Lato"/>
            </a:endParaRPr>
          </a:p>
        </p:txBody>
      </p:sp>
      <p:pic>
        <p:nvPicPr>
          <p:cNvPr id="1026" name="Picture 2" descr="See the source image">
            <a:extLst>
              <a:ext uri="{FF2B5EF4-FFF2-40B4-BE49-F238E27FC236}">
                <a16:creationId xmlns:a16="http://schemas.microsoft.com/office/drawing/2014/main" id="{7210A00B-5BBC-5408-7A9B-A0985E156B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550" y="4985141"/>
            <a:ext cx="11145100" cy="53018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3238162" y="3034602"/>
            <a:ext cx="11811676" cy="0"/>
          </a:xfrm>
          <a:prstGeom prst="line">
            <a:avLst/>
          </a:prstGeom>
          <a:ln w="285750" cap="flat">
            <a:solidFill>
              <a:srgbClr val="D7414F"/>
            </a:solidFill>
            <a:prstDash val="solid"/>
            <a:headEnd type="none" w="sm" len="sm"/>
            <a:tailEnd type="none" w="sm" len="sm"/>
          </a:ln>
        </p:spPr>
      </p:sp>
      <p:sp>
        <p:nvSpPr>
          <p:cNvPr id="3" name="AutoShape 3"/>
          <p:cNvSpPr/>
          <p:nvPr/>
        </p:nvSpPr>
        <p:spPr>
          <a:xfrm>
            <a:off x="3238162" y="6988737"/>
            <a:ext cx="11848556" cy="0"/>
          </a:xfrm>
          <a:prstGeom prst="line">
            <a:avLst/>
          </a:prstGeom>
          <a:ln w="276225" cap="flat">
            <a:solidFill>
              <a:srgbClr val="D7414F"/>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3320207" y="3177477"/>
            <a:ext cx="11729631" cy="3885052"/>
          </a:xfrm>
          <a:prstGeom prst="rect">
            <a:avLst/>
          </a:prstGeom>
        </p:spPr>
      </p:pic>
      <p:sp>
        <p:nvSpPr>
          <p:cNvPr id="5" name="TextBox 5"/>
          <p:cNvSpPr txBox="1"/>
          <p:nvPr/>
        </p:nvSpPr>
        <p:spPr>
          <a:xfrm>
            <a:off x="4380824" y="1038225"/>
            <a:ext cx="8494387" cy="1056591"/>
          </a:xfrm>
          <a:prstGeom prst="rect">
            <a:avLst/>
          </a:prstGeom>
        </p:spPr>
        <p:txBody>
          <a:bodyPr lIns="0" tIns="0" rIns="0" bIns="0" rtlCol="0" anchor="t">
            <a:spAutoFit/>
          </a:bodyPr>
          <a:lstStyle/>
          <a:p>
            <a:pPr algn="ctr">
              <a:lnSpc>
                <a:spcPts val="8329"/>
              </a:lnSpc>
            </a:pPr>
            <a:r>
              <a:rPr lang="en-US" sz="6999">
                <a:solidFill>
                  <a:srgbClr val="333333"/>
                </a:solidFill>
                <a:latin typeface="Marcellus"/>
              </a:rPr>
              <a:t>WORK FLOW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166" t="3446" r="1214"/>
          <a:stretch>
            <a:fillRect/>
          </a:stretch>
        </p:blipFill>
        <p:spPr>
          <a:xfrm>
            <a:off x="12902726" y="0"/>
            <a:ext cx="4032729" cy="1953097"/>
          </a:xfrm>
          <a:prstGeom prst="rect">
            <a:avLst/>
          </a:prstGeom>
        </p:spPr>
      </p:pic>
      <p:sp>
        <p:nvSpPr>
          <p:cNvPr id="3" name="TextBox 3"/>
          <p:cNvSpPr txBox="1"/>
          <p:nvPr/>
        </p:nvSpPr>
        <p:spPr>
          <a:xfrm>
            <a:off x="5602361" y="2152224"/>
            <a:ext cx="8494387" cy="1354306"/>
          </a:xfrm>
          <a:prstGeom prst="rect">
            <a:avLst/>
          </a:prstGeom>
        </p:spPr>
        <p:txBody>
          <a:bodyPr lIns="0" tIns="0" rIns="0" bIns="0" rtlCol="0" anchor="t">
            <a:spAutoFit/>
          </a:bodyPr>
          <a:lstStyle/>
          <a:p>
            <a:pPr algn="r">
              <a:lnSpc>
                <a:spcPts val="10590"/>
              </a:lnSpc>
            </a:pPr>
            <a:r>
              <a:rPr lang="en-US" sz="8899">
                <a:solidFill>
                  <a:srgbClr val="333333"/>
                </a:solidFill>
                <a:latin typeface="Lato Bold"/>
              </a:rPr>
              <a:t>DATA  SOURCE</a:t>
            </a:r>
          </a:p>
        </p:txBody>
      </p:sp>
      <p:sp>
        <p:nvSpPr>
          <p:cNvPr id="4" name="TextBox 4"/>
          <p:cNvSpPr txBox="1"/>
          <p:nvPr/>
        </p:nvSpPr>
        <p:spPr>
          <a:xfrm>
            <a:off x="5183843" y="4760087"/>
            <a:ext cx="12890366" cy="1165588"/>
          </a:xfrm>
          <a:prstGeom prst="rect">
            <a:avLst/>
          </a:prstGeom>
        </p:spPr>
        <p:txBody>
          <a:bodyPr lIns="0" tIns="0" rIns="0" bIns="0" rtlCol="0" anchor="t">
            <a:spAutoFit/>
          </a:bodyPr>
          <a:lstStyle/>
          <a:p>
            <a:pPr>
              <a:lnSpc>
                <a:spcPts val="4739"/>
              </a:lnSpc>
            </a:pPr>
            <a:r>
              <a:rPr lang="en-US" sz="3097" spc="157">
                <a:solidFill>
                  <a:srgbClr val="333333"/>
                </a:solidFill>
                <a:latin typeface="Open Sans"/>
              </a:rPr>
              <a:t>TWO  DATASETS WERE USED FOR ANALYSIS AND MODEL DEPLOYMENT IN THIS PROJECT WAS OBTAINED FROM KAGGLE</a:t>
            </a:r>
          </a:p>
        </p:txBody>
      </p:sp>
      <p:sp>
        <p:nvSpPr>
          <p:cNvPr id="5" name="TextBox 5"/>
          <p:cNvSpPr txBox="1"/>
          <p:nvPr/>
        </p:nvSpPr>
        <p:spPr>
          <a:xfrm>
            <a:off x="7605025" y="6319451"/>
            <a:ext cx="7314066" cy="416966"/>
          </a:xfrm>
          <a:prstGeom prst="rect">
            <a:avLst/>
          </a:prstGeom>
        </p:spPr>
        <p:txBody>
          <a:bodyPr lIns="0" tIns="0" rIns="0" bIns="0" rtlCol="0" anchor="t">
            <a:spAutoFit/>
          </a:bodyPr>
          <a:lstStyle/>
          <a:p>
            <a:pPr>
              <a:lnSpc>
                <a:spcPts val="3347"/>
              </a:lnSpc>
              <a:spcBef>
                <a:spcPct val="0"/>
              </a:spcBef>
            </a:pPr>
            <a:r>
              <a:rPr lang="en-US" sz="2813">
                <a:solidFill>
                  <a:srgbClr val="333333"/>
                </a:solidFill>
                <a:latin typeface="Open Sans"/>
              </a:rPr>
              <a:t>DAILY  DATASET</a:t>
            </a:r>
          </a:p>
        </p:txBody>
      </p:sp>
      <p:sp>
        <p:nvSpPr>
          <p:cNvPr id="6" name="TextBox 6"/>
          <p:cNvSpPr txBox="1"/>
          <p:nvPr/>
        </p:nvSpPr>
        <p:spPr>
          <a:xfrm>
            <a:off x="7636124" y="7255765"/>
            <a:ext cx="7447275" cy="434258"/>
          </a:xfrm>
          <a:prstGeom prst="rect">
            <a:avLst/>
          </a:prstGeom>
        </p:spPr>
        <p:txBody>
          <a:bodyPr lIns="0" tIns="0" rIns="0" bIns="0" rtlCol="0" anchor="t">
            <a:spAutoFit/>
          </a:bodyPr>
          <a:lstStyle/>
          <a:p>
            <a:pPr>
              <a:lnSpc>
                <a:spcPts val="3408"/>
              </a:lnSpc>
              <a:spcBef>
                <a:spcPct val="0"/>
              </a:spcBef>
            </a:pPr>
            <a:r>
              <a:rPr lang="en-US" sz="2864">
                <a:solidFill>
                  <a:srgbClr val="333333"/>
                </a:solidFill>
                <a:latin typeface="Open Sans"/>
              </a:rPr>
              <a:t>WEEKLY DATASET</a:t>
            </a:r>
          </a:p>
        </p:txBody>
      </p:sp>
      <p:grpSp>
        <p:nvGrpSpPr>
          <p:cNvPr id="7" name="Group 7"/>
          <p:cNvGrpSpPr/>
          <p:nvPr/>
        </p:nvGrpSpPr>
        <p:grpSpPr>
          <a:xfrm>
            <a:off x="0" y="-288163"/>
            <a:ext cx="3654122" cy="10287000"/>
            <a:chOff x="0" y="0"/>
            <a:chExt cx="1333034" cy="3752725"/>
          </a:xfrm>
        </p:grpSpPr>
        <p:sp>
          <p:nvSpPr>
            <p:cNvPr id="8" name="Freeform 8"/>
            <p:cNvSpPr/>
            <p:nvPr/>
          </p:nvSpPr>
          <p:spPr>
            <a:xfrm>
              <a:off x="0" y="0"/>
              <a:ext cx="1333034" cy="3752726"/>
            </a:xfrm>
            <a:custGeom>
              <a:avLst/>
              <a:gdLst/>
              <a:ahLst/>
              <a:cxnLst/>
              <a:rect l="l" t="t" r="r" b="b"/>
              <a:pathLst>
                <a:path w="1333034" h="3752726">
                  <a:moveTo>
                    <a:pt x="0" y="0"/>
                  </a:moveTo>
                  <a:lnTo>
                    <a:pt x="1333034" y="0"/>
                  </a:lnTo>
                  <a:lnTo>
                    <a:pt x="1333034" y="3752726"/>
                  </a:lnTo>
                  <a:lnTo>
                    <a:pt x="0" y="3752726"/>
                  </a:lnTo>
                  <a:close/>
                </a:path>
              </a:pathLst>
            </a:custGeom>
            <a:solidFill>
              <a:srgbClr val="D7414F"/>
            </a:solidFill>
          </p:spPr>
        </p:sp>
      </p:grpSp>
      <p:grpSp>
        <p:nvGrpSpPr>
          <p:cNvPr id="9" name="Group 9"/>
          <p:cNvGrpSpPr/>
          <p:nvPr/>
        </p:nvGrpSpPr>
        <p:grpSpPr>
          <a:xfrm>
            <a:off x="16957234" y="976548"/>
            <a:ext cx="1606668" cy="976548"/>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grpSp>
        <p:nvGrpSpPr>
          <p:cNvPr id="11" name="Group 11"/>
          <p:cNvGrpSpPr/>
          <p:nvPr/>
        </p:nvGrpSpPr>
        <p:grpSpPr>
          <a:xfrm>
            <a:off x="1234092" y="4153395"/>
            <a:ext cx="592968" cy="59296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grpSp>
        <p:nvGrpSpPr>
          <p:cNvPr id="13" name="Group 13"/>
          <p:cNvGrpSpPr/>
          <p:nvPr/>
        </p:nvGrpSpPr>
        <p:grpSpPr>
          <a:xfrm>
            <a:off x="6712718" y="6367490"/>
            <a:ext cx="256435" cy="25643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grpSp>
        <p:nvGrpSpPr>
          <p:cNvPr id="15" name="Group 15"/>
          <p:cNvGrpSpPr/>
          <p:nvPr/>
        </p:nvGrpSpPr>
        <p:grpSpPr>
          <a:xfrm>
            <a:off x="6712718" y="7344677"/>
            <a:ext cx="256435" cy="25643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7414F"/>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501675" y="3679001"/>
            <a:ext cx="12552001" cy="2496364"/>
          </a:xfrm>
          <a:prstGeom prst="rect">
            <a:avLst/>
          </a:prstGeom>
        </p:spPr>
        <p:txBody>
          <a:bodyPr lIns="0" tIns="0" rIns="0" bIns="0" rtlCol="0" anchor="t">
            <a:spAutoFit/>
          </a:bodyPr>
          <a:lstStyle/>
          <a:p>
            <a:pPr algn="ctr">
              <a:lnSpc>
                <a:spcPts val="9831"/>
              </a:lnSpc>
            </a:pPr>
            <a:r>
              <a:rPr lang="en-US" sz="8261">
                <a:solidFill>
                  <a:srgbClr val="333333"/>
                </a:solidFill>
                <a:latin typeface="Marcellus"/>
              </a:rPr>
              <a:t>EXPLORATORY DATA ANALYSIS</a:t>
            </a:r>
          </a:p>
        </p:txBody>
      </p:sp>
      <p:grpSp>
        <p:nvGrpSpPr>
          <p:cNvPr id="3" name="Group 3"/>
          <p:cNvGrpSpPr/>
          <p:nvPr/>
        </p:nvGrpSpPr>
        <p:grpSpPr>
          <a:xfrm>
            <a:off x="15217739" y="0"/>
            <a:ext cx="3070261" cy="10287000"/>
            <a:chOff x="0" y="0"/>
            <a:chExt cx="1120040" cy="3752725"/>
          </a:xfrm>
        </p:grpSpPr>
        <p:sp>
          <p:nvSpPr>
            <p:cNvPr id="4" name="Freeform 4"/>
            <p:cNvSpPr/>
            <p:nvPr/>
          </p:nvSpPr>
          <p:spPr>
            <a:xfrm>
              <a:off x="0" y="0"/>
              <a:ext cx="1120040" cy="3752726"/>
            </a:xfrm>
            <a:custGeom>
              <a:avLst/>
              <a:gdLst/>
              <a:ahLst/>
              <a:cxnLst/>
              <a:rect l="l" t="t" r="r" b="b"/>
              <a:pathLst>
                <a:path w="1120040" h="3752726">
                  <a:moveTo>
                    <a:pt x="0" y="0"/>
                  </a:moveTo>
                  <a:lnTo>
                    <a:pt x="1120040" y="0"/>
                  </a:lnTo>
                  <a:lnTo>
                    <a:pt x="1120040" y="3752726"/>
                  </a:lnTo>
                  <a:lnTo>
                    <a:pt x="0" y="3752726"/>
                  </a:lnTo>
                  <a:close/>
                </a:path>
              </a:pathLst>
            </a:custGeom>
            <a:solidFill>
              <a:srgbClr val="D7414F"/>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471</Words>
  <Application>Microsoft Office PowerPoint</Application>
  <PresentationFormat>Custom</PresentationFormat>
  <Paragraphs>73</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Lato Bold</vt:lpstr>
      <vt:lpstr>Calibri</vt:lpstr>
      <vt:lpstr>Marcellus Bold</vt:lpstr>
      <vt:lpstr>Lato Bold Bold</vt:lpstr>
      <vt:lpstr>Marcellus</vt:lpstr>
      <vt:lpstr>Open Sans</vt:lpstr>
      <vt:lpstr>Arial</vt:lpstr>
      <vt:lpstr>Poppins</vt:lpstr>
      <vt:lpstr>Lato</vt:lpstr>
      <vt:lpstr>Open Sans Italics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INJURY PREDICTION FOR aTHLETES</dc:title>
  <cp:lastModifiedBy>Abdullahi Isa Ahmed</cp:lastModifiedBy>
  <cp:revision>3</cp:revision>
  <dcterms:created xsi:type="dcterms:W3CDTF">2006-08-16T00:00:00Z</dcterms:created>
  <dcterms:modified xsi:type="dcterms:W3CDTF">2022-10-25T21:12:17Z</dcterms:modified>
  <dc:identifier>DAFP9ijGkdI</dc:identifier>
</cp:coreProperties>
</file>